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1"/>
  </p:notesMasterIdLst>
  <p:sldIdLst>
    <p:sldId id="319" r:id="rId2"/>
    <p:sldId id="305" r:id="rId3"/>
    <p:sldId id="329" r:id="rId4"/>
    <p:sldId id="330" r:id="rId5"/>
    <p:sldId id="306" r:id="rId6"/>
    <p:sldId id="307" r:id="rId7"/>
    <p:sldId id="308" r:id="rId8"/>
    <p:sldId id="278" r:id="rId9"/>
    <p:sldId id="259" r:id="rId10"/>
    <p:sldId id="309" r:id="rId11"/>
    <p:sldId id="297" r:id="rId12"/>
    <p:sldId id="327" r:id="rId13"/>
    <p:sldId id="310" r:id="rId14"/>
    <p:sldId id="323" r:id="rId15"/>
    <p:sldId id="328" r:id="rId16"/>
    <p:sldId id="258" r:id="rId17"/>
    <p:sldId id="272" r:id="rId18"/>
    <p:sldId id="298" r:id="rId19"/>
    <p:sldId id="313" r:id="rId20"/>
    <p:sldId id="314" r:id="rId21"/>
    <p:sldId id="312" r:id="rId22"/>
    <p:sldId id="271" r:id="rId23"/>
    <p:sldId id="325" r:id="rId24"/>
    <p:sldId id="270" r:id="rId25"/>
    <p:sldId id="287" r:id="rId26"/>
    <p:sldId id="301" r:id="rId27"/>
    <p:sldId id="315" r:id="rId28"/>
    <p:sldId id="276" r:id="rId29"/>
    <p:sldId id="33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5807"/>
    <a:srgbClr val="FC0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85697" autoAdjust="0"/>
  </p:normalViewPr>
  <p:slideViewPr>
    <p:cSldViewPr>
      <p:cViewPr varScale="1">
        <p:scale>
          <a:sx n="97" d="100"/>
          <a:sy n="97" d="100"/>
        </p:scale>
        <p:origin x="2004" y="72"/>
      </p:cViewPr>
      <p:guideLst>
        <p:guide orient="horz" pos="2160"/>
        <p:guide pos="2880"/>
      </p:guideLst>
    </p:cSldViewPr>
  </p:slideViewPr>
  <p:outlineViewPr>
    <p:cViewPr>
      <p:scale>
        <a:sx n="33" d="100"/>
        <a:sy n="33" d="100"/>
      </p:scale>
      <p:origin x="0" y="-3828"/>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1" d="100"/>
          <a:sy n="61"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17C52-0F29-4EBD-AA58-9A478B2E65B1}" type="datetimeFigureOut">
              <a:rPr lang="en-US" smtClean="0"/>
              <a:pPr/>
              <a:t>5/10/2023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422FA-ACD7-42AB-84A6-A1C9F20AB0D1}" type="slidenum">
              <a:rPr lang="en-US" smtClean="0"/>
              <a:pPr/>
              <a:t>‹#›</a:t>
            </a:fld>
            <a:endParaRPr lang="en-US"/>
          </a:p>
        </p:txBody>
      </p:sp>
    </p:spTree>
    <p:extLst>
      <p:ext uri="{BB962C8B-B14F-4D97-AF65-F5344CB8AC3E}">
        <p14:creationId xmlns:p14="http://schemas.microsoft.com/office/powerpoint/2010/main" val="418562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Defense Instruction (</a:t>
            </a:r>
            <a:r>
              <a:rPr lang="en-US" dirty="0" err="1" smtClean="0"/>
              <a:t>DoDI</a:t>
            </a:r>
            <a:r>
              <a:rPr lang="en-US" dirty="0" smtClean="0"/>
              <a:t>) 8170.01, 2 January 2019, Online Information Management and Electronic Messaging</a:t>
            </a:r>
          </a:p>
          <a:p>
            <a:r>
              <a:rPr lang="en-US" baseline="0" dirty="0" smtClean="0"/>
              <a:t>     Covers use of social media platforms, Applications and most on-line systems</a:t>
            </a:r>
            <a:endParaRPr lang="en-US" dirty="0" smtClean="0"/>
          </a:p>
          <a:p>
            <a:endParaRPr lang="en-US" dirty="0" smtClean="0"/>
          </a:p>
          <a:p>
            <a:r>
              <a:rPr lang="en-US" dirty="0" smtClean="0"/>
              <a:t>SECNAVINST 3070.2A, 9 May 2019, Operations Security</a:t>
            </a:r>
          </a:p>
          <a:p>
            <a:endParaRPr lang="en-US" dirty="0" smtClean="0"/>
          </a:p>
          <a:p>
            <a:r>
              <a:rPr lang="en-US" dirty="0" smtClean="0"/>
              <a:t>NTTP 3-13.3M / MCTP 3-32B, September 2017, Operations Security</a:t>
            </a:r>
          </a:p>
          <a:p>
            <a:endParaRPr lang="en-US" dirty="0" smtClean="0"/>
          </a:p>
          <a:p>
            <a:r>
              <a:rPr lang="en-US" dirty="0" smtClean="0"/>
              <a:t>SECNAVINST 5720.44C W/CH-2, 21 February 2012, DON Public Affairs Policy and Regulations </a:t>
            </a:r>
          </a:p>
          <a:p>
            <a:endParaRPr lang="en-US" dirty="0" smtClean="0"/>
          </a:p>
          <a:p>
            <a:r>
              <a:rPr lang="en-US" dirty="0" smtClean="0"/>
              <a:t>Navy Social Media Handbook (2019)</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3</a:t>
            </a:fld>
            <a:endParaRPr lang="en-US"/>
          </a:p>
        </p:txBody>
      </p:sp>
    </p:spTree>
    <p:extLst>
      <p:ext uri="{BB962C8B-B14F-4D97-AF65-F5344CB8AC3E}">
        <p14:creationId xmlns:p14="http://schemas.microsoft.com/office/powerpoint/2010/main" val="1876573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Smartphones</a:t>
            </a:r>
            <a:r>
              <a:rPr lang="en-US" baseline="0" dirty="0" smtClean="0"/>
              <a:t> have many capabilities, to name a few:</a:t>
            </a:r>
          </a:p>
          <a:p>
            <a:endParaRPr lang="en-US" baseline="0" dirty="0" smtClean="0"/>
          </a:p>
          <a:p>
            <a:r>
              <a:rPr lang="en-US" baseline="0" dirty="0" smtClean="0"/>
              <a:t>Describe each capability</a:t>
            </a:r>
          </a:p>
          <a:p>
            <a:endParaRPr lang="en-US" dirty="0" smtClean="0"/>
          </a:p>
          <a:p>
            <a:r>
              <a:rPr lang="en-US" dirty="0" smtClean="0"/>
              <a:t>GPS and EXIF data</a:t>
            </a:r>
          </a:p>
          <a:p>
            <a:r>
              <a:rPr lang="en-US" dirty="0" smtClean="0"/>
              <a:t>Microphone</a:t>
            </a:r>
          </a:p>
          <a:p>
            <a:r>
              <a:rPr lang="en-US" dirty="0" smtClean="0"/>
              <a:t>Bluetooth</a:t>
            </a:r>
          </a:p>
          <a:p>
            <a:r>
              <a:rPr lang="en-US" dirty="0" smtClean="0"/>
              <a:t>Video Recording</a:t>
            </a:r>
          </a:p>
          <a:p>
            <a:r>
              <a:rPr lang="en-US" dirty="0" smtClean="0"/>
              <a:t>Accelerometer</a:t>
            </a:r>
          </a:p>
          <a:p>
            <a:r>
              <a:rPr lang="en-US" dirty="0" smtClean="0"/>
              <a:t>Web browsing</a:t>
            </a:r>
          </a:p>
          <a:p>
            <a:r>
              <a:rPr lang="en-US" dirty="0" smtClean="0"/>
              <a:t>Near Field </a:t>
            </a:r>
          </a:p>
          <a:p>
            <a:r>
              <a:rPr lang="en-US" dirty="0" smtClean="0"/>
              <a:t>Communication</a:t>
            </a:r>
          </a:p>
          <a:p>
            <a:r>
              <a:rPr lang="en-US" dirty="0" smtClean="0"/>
              <a:t>Radio Frequency</a:t>
            </a:r>
          </a:p>
          <a:p>
            <a:r>
              <a:rPr lang="en-US" dirty="0" smtClean="0"/>
              <a:t>Identification</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13</a:t>
            </a:fld>
            <a:endParaRPr lang="en-US"/>
          </a:p>
        </p:txBody>
      </p:sp>
    </p:spTree>
    <p:extLst>
      <p:ext uri="{BB962C8B-B14F-4D97-AF65-F5344CB8AC3E}">
        <p14:creationId xmlns:p14="http://schemas.microsoft.com/office/powerpoint/2010/main" val="475400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Contact lists, location data, text messages, Social</a:t>
            </a:r>
            <a:r>
              <a:rPr lang="en-US" baseline="0" dirty="0" smtClean="0"/>
              <a:t> Networking and banking information are just some of the things stored on or conducted with </a:t>
            </a:r>
            <a:r>
              <a:rPr lang="en-US" baseline="0" dirty="0" err="1" smtClean="0"/>
              <a:t>smartphones</a:t>
            </a:r>
            <a:r>
              <a:rPr lang="en-US" baseline="0" dirty="0" smtClean="0"/>
              <a:t>. Is this information important to you? How cautious are you with your information?</a:t>
            </a:r>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an App for everything</a:t>
            </a:r>
            <a:r>
              <a:rPr lang="en-US" baseline="0" dirty="0" smtClean="0"/>
              <a:t> today.  Ask yourself if you need the App…..and if not, remove/delete.</a:t>
            </a:r>
          </a:p>
          <a:p>
            <a:endParaRPr lang="en-US" baseline="0" dirty="0" smtClean="0"/>
          </a:p>
          <a:p>
            <a:r>
              <a:rPr lang="en-US" baseline="0" dirty="0" smtClean="0"/>
              <a:t>Think about all of the </a:t>
            </a:r>
            <a:r>
              <a:rPr lang="en-US" baseline="0" dirty="0" err="1" smtClean="0"/>
              <a:t>ToS</a:t>
            </a:r>
            <a:r>
              <a:rPr lang="en-US" baseline="0" dirty="0" smtClean="0"/>
              <a:t> for each App</a:t>
            </a:r>
          </a:p>
          <a:p>
            <a:endParaRPr lang="en-US" baseline="0" dirty="0" smtClean="0"/>
          </a:p>
          <a:p>
            <a:r>
              <a:rPr lang="en-US" baseline="0" dirty="0" smtClean="0"/>
              <a:t>What data have you authorized the vendor to access</a:t>
            </a:r>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Smartphones are great tools for our everyday life, but they also open our lives up to adversaries hoping to do us harm in some sort of fashion. </a:t>
            </a:r>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18</a:t>
            </a:fld>
            <a:endParaRPr lang="en-US"/>
          </a:p>
        </p:txBody>
      </p:sp>
    </p:spTree>
    <p:extLst>
      <p:ext uri="{BB962C8B-B14F-4D97-AF65-F5344CB8AC3E}">
        <p14:creationId xmlns:p14="http://schemas.microsoft.com/office/powerpoint/2010/main" val="2825701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WiFi</a:t>
            </a:r>
            <a:r>
              <a:rPr lang="en-US" baseline="0" dirty="0" smtClean="0"/>
              <a:t> </a:t>
            </a:r>
            <a:r>
              <a:rPr lang="en-US" dirty="0" smtClean="0"/>
              <a:t>networks beacon their SSID so wireless devices can locate the network and the network access point</a:t>
            </a:r>
          </a:p>
          <a:p>
            <a:r>
              <a:rPr lang="en-US" dirty="0" smtClean="0"/>
              <a:t>With free and simple to use software, someone could easily hack a </a:t>
            </a:r>
            <a:r>
              <a:rPr lang="en-US" dirty="0" err="1" smtClean="0"/>
              <a:t>WiFi</a:t>
            </a:r>
            <a:r>
              <a:rPr lang="en-US" dirty="0" smtClean="0"/>
              <a:t> network password that uses WEP, or WPA encryption</a:t>
            </a:r>
          </a:p>
          <a:p>
            <a:pPr lvl="1"/>
            <a:r>
              <a:rPr lang="en-US" dirty="0" smtClean="0"/>
              <a:t>If you are not using WPA2 to secure your </a:t>
            </a:r>
            <a:r>
              <a:rPr lang="en-US" dirty="0" err="1" smtClean="0"/>
              <a:t>WiFi</a:t>
            </a:r>
            <a:r>
              <a:rPr lang="en-US" dirty="0" smtClean="0"/>
              <a:t> network you are vulnerable to attack</a:t>
            </a:r>
          </a:p>
          <a:p>
            <a:r>
              <a:rPr lang="en-US" dirty="0" err="1" smtClean="0"/>
              <a:t>Wardriving</a:t>
            </a:r>
            <a:r>
              <a:rPr lang="en-US" dirty="0" smtClean="0"/>
              <a:t>: Driving around to find weakly secured </a:t>
            </a:r>
            <a:r>
              <a:rPr lang="en-US" dirty="0" err="1" smtClean="0"/>
              <a:t>WiFi</a:t>
            </a:r>
            <a:r>
              <a:rPr lang="en-US" dirty="0" smtClean="0"/>
              <a:t> networks to hack</a:t>
            </a:r>
          </a:p>
          <a:p>
            <a:r>
              <a:rPr lang="en-US" dirty="0" smtClean="0"/>
              <a:t>If you are on the same network as someone else, you are trusting them to have access to ALL of your files</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19</a:t>
            </a:fld>
            <a:endParaRPr lang="en-US"/>
          </a:p>
        </p:txBody>
      </p:sp>
    </p:spTree>
    <p:extLst>
      <p:ext uri="{BB962C8B-B14F-4D97-AF65-F5344CB8AC3E}">
        <p14:creationId xmlns:p14="http://schemas.microsoft.com/office/powerpoint/2010/main" val="118999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Computers that have Wireless Network Interface Cards are also susceptible to attack:</a:t>
            </a:r>
          </a:p>
          <a:p>
            <a:pPr lvl="1"/>
            <a:r>
              <a:rPr lang="en-US" dirty="0" smtClean="0"/>
              <a:t>Attackers can search for and locate Wireless NICs on devices and then remotely connect to those devices</a:t>
            </a:r>
          </a:p>
          <a:p>
            <a:pPr lvl="1"/>
            <a:r>
              <a:rPr lang="en-US" dirty="0" smtClean="0"/>
              <a:t>This can be done by spoofing the MAC address of a trusted device or simply beaconing the NIC</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20</a:t>
            </a:fld>
            <a:endParaRPr lang="en-US"/>
          </a:p>
        </p:txBody>
      </p:sp>
    </p:spTree>
    <p:extLst>
      <p:ext uri="{BB962C8B-B14F-4D97-AF65-F5344CB8AC3E}">
        <p14:creationId xmlns:p14="http://schemas.microsoft.com/office/powerpoint/2010/main" val="2147546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take-away for this slide is that landlines are much more</a:t>
            </a:r>
            <a:r>
              <a:rPr lang="en-US" baseline="0" dirty="0" smtClean="0"/>
              <a:t> secure than a wireless devise and more people are willing to sacrifice security for convenience.   Can an adversary steal your personal information from your home phone?  Answer:  No. your home phone does not have texting capability, does not have file sharing capability, does not have banking account information, does not have geo tracking history and the list can go on and on.  Not to mention that tapping a landline phone is far more difficult and risky just to get conversations.  </a:t>
            </a:r>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21</a:t>
            </a:fld>
            <a:endParaRPr lang="en-US"/>
          </a:p>
        </p:txBody>
      </p:sp>
    </p:spTree>
    <p:extLst>
      <p:ext uri="{BB962C8B-B14F-4D97-AF65-F5344CB8AC3E}">
        <p14:creationId xmlns:p14="http://schemas.microsoft.com/office/powerpoint/2010/main" val="822484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information on this slide shows we truly</a:t>
            </a:r>
            <a:r>
              <a:rPr lang="en-US" baseline="0" dirty="0" smtClean="0"/>
              <a:t> do feel we have important information on our phones, but many people ONLY think of the devise being physically accessed if lost or stolen.  There are adversaries out there that have the capability to access your phone without physical access.</a:t>
            </a:r>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introduce malicious code to the network, provide an exfiltration data point from the device, or provide adversaries access to critical unclassified or classified networks</a:t>
            </a:r>
          </a:p>
          <a:p>
            <a:endParaRPr lang="en-US" dirty="0" smtClean="0"/>
          </a:p>
          <a:p>
            <a:r>
              <a:rPr lang="en-US" dirty="0" smtClean="0"/>
              <a:t>This includes connecting a smartphone to a DON computer “just to charge it”. Lack of compliance could result in data exfiltration, spillage and the spread of malware</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Recommendations for smartphone use.</a:t>
            </a:r>
          </a:p>
          <a:p>
            <a:endParaRPr lang="en-US" dirty="0" smtClean="0"/>
          </a:p>
          <a:p>
            <a:pPr marL="171450" indent="-171450">
              <a:buFont typeface="Arial" panose="020B0604020202020204" pitchFamily="34" charset="0"/>
              <a:buChar char="•"/>
            </a:pPr>
            <a:r>
              <a:rPr lang="en-US" dirty="0" smtClean="0"/>
              <a:t>Never store sensitive data on smart phones </a:t>
            </a:r>
          </a:p>
          <a:p>
            <a:pPr marL="171450" indent="-171450">
              <a:buFont typeface="Arial" panose="020B0604020202020204" pitchFamily="34" charset="0"/>
              <a:buChar char="•"/>
            </a:pPr>
            <a:r>
              <a:rPr lang="en-US" dirty="0" smtClean="0"/>
              <a:t>Enable password protection</a:t>
            </a:r>
          </a:p>
          <a:p>
            <a:pPr marL="171450" indent="-171450">
              <a:buFont typeface="Arial" panose="020B0604020202020204" pitchFamily="34" charset="0"/>
              <a:buChar char="•"/>
            </a:pPr>
            <a:r>
              <a:rPr lang="en-US" dirty="0" smtClean="0"/>
              <a:t>Update device regularly, include anti-virus software</a:t>
            </a:r>
          </a:p>
          <a:p>
            <a:pPr marL="171450" indent="-171450">
              <a:buFont typeface="Arial" panose="020B0604020202020204" pitchFamily="34" charset="0"/>
              <a:buChar char="•"/>
            </a:pPr>
            <a:r>
              <a:rPr lang="en-US" dirty="0" smtClean="0"/>
              <a:t>Do not open suspicious email or click unknown links </a:t>
            </a:r>
          </a:p>
          <a:p>
            <a:pPr marL="171450" indent="-171450">
              <a:buFont typeface="Arial" panose="020B0604020202020204" pitchFamily="34" charset="0"/>
              <a:buChar char="•"/>
            </a:pPr>
            <a:r>
              <a:rPr lang="en-US" dirty="0" smtClean="0"/>
              <a:t>Do not leave phone unattended in public</a:t>
            </a:r>
          </a:p>
          <a:p>
            <a:pPr marL="171450" indent="-171450">
              <a:buFont typeface="Arial" panose="020B0604020202020204" pitchFamily="34" charset="0"/>
              <a:buChar char="•"/>
            </a:pPr>
            <a:r>
              <a:rPr lang="en-US" dirty="0" smtClean="0"/>
              <a:t>Activate lock-out screen</a:t>
            </a:r>
          </a:p>
          <a:p>
            <a:pPr marL="171450" indent="-171450">
              <a:buFont typeface="Arial" panose="020B0604020202020204" pitchFamily="34" charset="0"/>
              <a:buChar char="•"/>
            </a:pPr>
            <a:r>
              <a:rPr lang="en-US" dirty="0" smtClean="0"/>
              <a:t>Enable encryption where possible</a:t>
            </a:r>
          </a:p>
          <a:p>
            <a:pPr marL="171450" indent="-171450">
              <a:buFont typeface="Arial" panose="020B0604020202020204" pitchFamily="34" charset="0"/>
              <a:buChar char="•"/>
            </a:pPr>
            <a:r>
              <a:rPr lang="en-US" dirty="0" smtClean="0"/>
              <a:t>Only purchase apps from legitimate marketplaces  </a:t>
            </a:r>
          </a:p>
          <a:p>
            <a:pPr marL="171450" indent="-171450">
              <a:buFont typeface="Arial" panose="020B0604020202020204" pitchFamily="34" charset="0"/>
              <a:buChar char="•"/>
            </a:pPr>
            <a:r>
              <a:rPr lang="en-US" dirty="0" smtClean="0"/>
              <a:t>Turn off GPS &amp; Bluetooth when not in use</a:t>
            </a:r>
          </a:p>
          <a:p>
            <a:pPr marL="171450" indent="-171450">
              <a:buFont typeface="Arial" panose="020B0604020202020204" pitchFamily="34" charset="0"/>
              <a:buChar char="•"/>
            </a:pPr>
            <a:r>
              <a:rPr lang="en-US" dirty="0" smtClean="0"/>
              <a:t>Never “jailbreak” or “root” smartphone</a:t>
            </a:r>
          </a:p>
          <a:p>
            <a:pPr marL="171450" indent="-171450">
              <a:buFont typeface="Arial" panose="020B0604020202020204" pitchFamily="34" charset="0"/>
              <a:buChar char="•"/>
            </a:pPr>
            <a:r>
              <a:rPr lang="en-US" dirty="0" smtClean="0"/>
              <a:t>Understand apps you download/use and what data the app accesses</a:t>
            </a:r>
          </a:p>
          <a:p>
            <a:pPr marL="171450" indent="-171450">
              <a:buFont typeface="Arial" panose="020B0604020202020204" pitchFamily="34" charset="0"/>
              <a:buChar char="•"/>
            </a:pPr>
            <a:r>
              <a:rPr lang="en-US" dirty="0" smtClean="0"/>
              <a:t>Disable Geo-tagging</a:t>
            </a:r>
          </a:p>
          <a:p>
            <a:pPr marL="171450" indent="-171450">
              <a:buFont typeface="Arial" panose="020B0604020202020204" pitchFamily="34" charset="0"/>
              <a:buChar char="•"/>
            </a:pPr>
            <a:r>
              <a:rPr lang="en-US" dirty="0" smtClean="0"/>
              <a:t>Keep phone screen clean</a:t>
            </a:r>
          </a:p>
          <a:p>
            <a:pPr marL="171450" indent="-171450">
              <a:buFont typeface="Arial" panose="020B0604020202020204" pitchFamily="34" charset="0"/>
              <a:buChar char="•"/>
            </a:pPr>
            <a:r>
              <a:rPr lang="en-US" dirty="0" smtClean="0"/>
              <a:t>Data sanitize your device before redistributing</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26</a:t>
            </a:fld>
            <a:endParaRPr lang="en-US"/>
          </a:p>
        </p:txBody>
      </p:sp>
    </p:spTree>
    <p:extLst>
      <p:ext uri="{BB962C8B-B14F-4D97-AF65-F5344CB8AC3E}">
        <p14:creationId xmlns:p14="http://schemas.microsoft.com/office/powerpoint/2010/main" val="308319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a:t>
            </a:r>
            <a:r>
              <a:rPr lang="en-US" dirty="0" smtClean="0"/>
              <a:t>that the continuous OPSEC </a:t>
            </a:r>
            <a:r>
              <a:rPr lang="en-US" dirty="0" smtClean="0"/>
              <a:t>cycle </a:t>
            </a:r>
            <a:r>
              <a:rPr lang="en-US" dirty="0"/>
              <a:t>is what OPSEC Officers </a:t>
            </a:r>
            <a:r>
              <a:rPr lang="en-US" dirty="0" smtClean="0"/>
              <a:t>use</a:t>
            </a:r>
            <a:r>
              <a:rPr lang="en-US" dirty="0"/>
              <a:t>. They don’t really need to understand the </a:t>
            </a:r>
            <a:r>
              <a:rPr lang="en-US" dirty="0" smtClean="0"/>
              <a:t>5 </a:t>
            </a:r>
            <a:r>
              <a:rPr lang="en-US" dirty="0"/>
              <a:t>steps, the details of the </a:t>
            </a:r>
            <a:r>
              <a:rPr lang="en-US" dirty="0" smtClean="0"/>
              <a:t>cycle, </a:t>
            </a:r>
            <a:r>
              <a:rPr lang="en-US" dirty="0"/>
              <a:t>but they need to understand what OPSEC is, in a general sense.</a:t>
            </a:r>
          </a:p>
          <a:p>
            <a:endParaRPr lang="en-US" dirty="0"/>
          </a:p>
          <a:p>
            <a:r>
              <a:rPr lang="en-US" dirty="0"/>
              <a:t>-Information can be unclassified, but still be “sensitive” and cause harm. We’ll explain.</a:t>
            </a:r>
          </a:p>
          <a:p>
            <a:endParaRPr lang="en-US" dirty="0"/>
          </a:p>
          <a:p>
            <a:r>
              <a:rPr lang="en-US" dirty="0"/>
              <a:t>-We will explain what exactly an adversary, or threat is in the next slide. We will also explain what a vulnerability is in a few minutes.</a:t>
            </a:r>
          </a:p>
        </p:txBody>
      </p:sp>
      <p:sp>
        <p:nvSpPr>
          <p:cNvPr id="4" name="Slide Number Placeholder 3"/>
          <p:cNvSpPr>
            <a:spLocks noGrp="1"/>
          </p:cNvSpPr>
          <p:nvPr>
            <p:ph type="sldNum" sz="quarter" idx="5"/>
          </p:nvPr>
        </p:nvSpPr>
        <p:spPr/>
        <p:txBody>
          <a:bodyPr/>
          <a:lstStyle/>
          <a:p>
            <a:fld id="{6EE8D9D1-C5BB-482B-9079-B03CA147F87C}" type="slidenum">
              <a:rPr lang="en-US" smtClean="0"/>
              <a:pPr/>
              <a:t>4</a:t>
            </a:fld>
            <a:endParaRPr lang="en-US"/>
          </a:p>
        </p:txBody>
      </p:sp>
    </p:spTree>
    <p:extLst>
      <p:ext uri="{BB962C8B-B14F-4D97-AF65-F5344CB8AC3E}">
        <p14:creationId xmlns:p14="http://schemas.microsoft.com/office/powerpoint/2010/main" val="923371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introduces a vulnerability into our DoD networks</a:t>
            </a:r>
          </a:p>
          <a:p>
            <a:pPr lvl="1"/>
            <a:r>
              <a:rPr lang="en-US" dirty="0" smtClean="0"/>
              <a:t>Our adversaries are constantly probing our network for weaknesses in order to:</a:t>
            </a:r>
          </a:p>
          <a:p>
            <a:pPr lvl="2"/>
            <a:r>
              <a:rPr lang="en-US" dirty="0" smtClean="0"/>
              <a:t>Collect critical or classified information</a:t>
            </a:r>
          </a:p>
          <a:p>
            <a:pPr lvl="2"/>
            <a:r>
              <a:rPr lang="en-US" dirty="0" smtClean="0"/>
              <a:t>Interrupt our ability to communicate</a:t>
            </a:r>
          </a:p>
          <a:p>
            <a:pPr lvl="2"/>
            <a:r>
              <a:rPr lang="en-US" dirty="0" smtClean="0"/>
              <a:t>Attack our critical infrastructure</a:t>
            </a:r>
          </a:p>
          <a:p>
            <a:pPr lvl="2"/>
            <a:r>
              <a:rPr lang="en-US" dirty="0" smtClean="0"/>
              <a:t>Decrease our capabilities</a:t>
            </a:r>
          </a:p>
          <a:p>
            <a:pPr lvl="2"/>
            <a:r>
              <a:rPr lang="en-US" dirty="0" smtClean="0"/>
              <a:t>Decrease our mission effectiveness</a:t>
            </a:r>
          </a:p>
          <a:p>
            <a:endParaRPr lang="en-US" dirty="0" smtClean="0"/>
          </a:p>
          <a:p>
            <a:r>
              <a:rPr lang="en-US" dirty="0" smtClean="0"/>
              <a:t>If you do not understand the risk you cannot assume it</a:t>
            </a:r>
          </a:p>
          <a:p>
            <a:r>
              <a:rPr lang="en-US" dirty="0" smtClean="0"/>
              <a:t>Be a good steward of technology and information</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27</a:t>
            </a:fld>
            <a:endParaRPr lang="en-US"/>
          </a:p>
        </p:txBody>
      </p:sp>
    </p:spTree>
    <p:extLst>
      <p:ext uri="{BB962C8B-B14F-4D97-AF65-F5344CB8AC3E}">
        <p14:creationId xmlns:p14="http://schemas.microsoft.com/office/powerpoint/2010/main" val="379912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Wireless communication is simply:</a:t>
            </a:r>
          </a:p>
          <a:p>
            <a:endParaRPr lang="en-US" dirty="0" smtClean="0"/>
          </a:p>
          <a:p>
            <a:r>
              <a:rPr lang="en-US" dirty="0" smtClean="0"/>
              <a:t>The transfer of information between two devices that are not connected by an electrical conductor</a:t>
            </a:r>
          </a:p>
          <a:p>
            <a:endParaRPr lang="en-US" dirty="0" smtClean="0"/>
          </a:p>
          <a:p>
            <a:r>
              <a:rPr lang="en-US" dirty="0" smtClean="0"/>
              <a:t>Generally, via a radio frequency signal upon which data is transmitted or received</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5</a:t>
            </a:fld>
            <a:endParaRPr lang="en-US"/>
          </a:p>
        </p:txBody>
      </p:sp>
    </p:spTree>
    <p:extLst>
      <p:ext uri="{BB962C8B-B14F-4D97-AF65-F5344CB8AC3E}">
        <p14:creationId xmlns:p14="http://schemas.microsoft.com/office/powerpoint/2010/main" val="1747938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But according to </a:t>
            </a:r>
            <a:r>
              <a:rPr lang="en-US" dirty="0" err="1" smtClean="0"/>
              <a:t>DoDD</a:t>
            </a:r>
            <a:r>
              <a:rPr lang="en-US" dirty="0" smtClean="0"/>
              <a:t> 8100.02…</a:t>
            </a:r>
          </a:p>
          <a:p>
            <a:pPr lvl="1"/>
            <a:r>
              <a:rPr lang="en-US" dirty="0" smtClean="0"/>
              <a:t>Wireless devices shall not be used for storing, processing, or transmitting classified information without explicit written approval of the cognizant Designated Approving Authority (DAA)</a:t>
            </a:r>
          </a:p>
          <a:p>
            <a:pPr lvl="1"/>
            <a:r>
              <a:rPr lang="en-US" dirty="0" smtClean="0"/>
              <a:t>Cellular/PCS and/or other RF or Infrared (IR) wireless devices shall not be allowed into an area where classified information is discussed or processed without written approval from the DAA in consultation with the Cognizant Security Authority (CSA) Certified TEMPEST Technical Authority (CTTA)</a:t>
            </a:r>
          </a:p>
          <a:p>
            <a:pPr lvl="1"/>
            <a:r>
              <a:rPr lang="en-US" dirty="0" smtClean="0"/>
              <a:t>Wireless technologies/devices used for storing, processing, and/or transmitting information shall not be operated in areas where classified information is electronically stored, processed, or transmitted unless approved by the DAA</a:t>
            </a:r>
          </a:p>
          <a:p>
            <a:endParaRPr lang="en-US" dirty="0" smtClean="0"/>
          </a:p>
          <a:p>
            <a:r>
              <a:rPr lang="en-US" dirty="0" smtClean="0"/>
              <a:t>Essentially: You cannot operate a wireless device on a DoD network or in a classified area without prior consent of the DAA for the Navy</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6</a:t>
            </a:fld>
            <a:endParaRPr lang="en-US"/>
          </a:p>
        </p:txBody>
      </p:sp>
    </p:spTree>
    <p:extLst>
      <p:ext uri="{BB962C8B-B14F-4D97-AF65-F5344CB8AC3E}">
        <p14:creationId xmlns:p14="http://schemas.microsoft.com/office/powerpoint/2010/main" val="252226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Smartphones are some of the most popular and intrusive wireless devices</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8</a:t>
            </a:fld>
            <a:endParaRPr lang="en-US"/>
          </a:p>
        </p:txBody>
      </p:sp>
    </p:spTree>
    <p:extLst>
      <p:ext uri="{BB962C8B-B14F-4D97-AF65-F5344CB8AC3E}">
        <p14:creationId xmlns:p14="http://schemas.microsoft.com/office/powerpoint/2010/main" val="44010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Up until the mid 2000’s</a:t>
            </a:r>
            <a:r>
              <a:rPr lang="en-US" dirty="0" smtClean="0"/>
              <a:t>, the circled words on this screen were used to describe computers and their capabilities.</a:t>
            </a:r>
          </a:p>
          <a:p>
            <a:r>
              <a:rPr lang="en-US" dirty="0" smtClean="0"/>
              <a:t>Do you associate any of these words with your home phone?  That is if you still have one.</a:t>
            </a:r>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Smartphones exist for many reasons…</a:t>
            </a:r>
          </a:p>
          <a:p>
            <a:pPr lvl="1"/>
            <a:r>
              <a:rPr lang="en-US" dirty="0" smtClean="0"/>
              <a:t>Primarily to transmit / receive information from one person to: </a:t>
            </a:r>
          </a:p>
          <a:p>
            <a:pPr lvl="2"/>
            <a:r>
              <a:rPr lang="en-US" dirty="0" smtClean="0"/>
              <a:t>Another person</a:t>
            </a:r>
          </a:p>
          <a:p>
            <a:pPr lvl="2"/>
            <a:r>
              <a:rPr lang="en-US" dirty="0" smtClean="0"/>
              <a:t>Many people</a:t>
            </a:r>
          </a:p>
          <a:p>
            <a:pPr lvl="2"/>
            <a:r>
              <a:rPr lang="en-US" dirty="0" smtClean="0"/>
              <a:t>Everyone</a:t>
            </a:r>
          </a:p>
          <a:p>
            <a:r>
              <a:rPr lang="en-US" dirty="0" smtClean="0"/>
              <a:t>What information are we transmitting?</a:t>
            </a:r>
          </a:p>
          <a:p>
            <a:pPr lvl="1"/>
            <a:r>
              <a:rPr lang="en-US" dirty="0" smtClean="0"/>
              <a:t>Our conversations</a:t>
            </a:r>
          </a:p>
          <a:p>
            <a:pPr lvl="1"/>
            <a:r>
              <a:rPr lang="en-US" dirty="0" smtClean="0"/>
              <a:t>Our thoughts and ideas</a:t>
            </a:r>
          </a:p>
          <a:p>
            <a:pPr lvl="1"/>
            <a:r>
              <a:rPr lang="en-US" dirty="0" smtClean="0"/>
              <a:t>Pictures and videos</a:t>
            </a:r>
          </a:p>
          <a:p>
            <a:pPr lvl="1"/>
            <a:r>
              <a:rPr lang="en-US" dirty="0" smtClean="0"/>
              <a:t>Metadata</a:t>
            </a:r>
          </a:p>
          <a:p>
            <a:pPr lvl="1"/>
            <a:r>
              <a:rPr lang="en-US" dirty="0" smtClean="0"/>
              <a:t>Ambient data</a:t>
            </a:r>
          </a:p>
          <a:p>
            <a:pPr lvl="1"/>
            <a:r>
              <a:rPr lang="en-US" dirty="0" smtClean="0"/>
              <a:t>Unintentional data</a:t>
            </a:r>
          </a:p>
          <a:p>
            <a:pPr lvl="1"/>
            <a:r>
              <a:rPr lang="en-US" dirty="0" smtClean="0"/>
              <a:t>Personal data</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10</a:t>
            </a:fld>
            <a:endParaRPr lang="en-US"/>
          </a:p>
        </p:txBody>
      </p:sp>
    </p:spTree>
    <p:extLst>
      <p:ext uri="{BB962C8B-B14F-4D97-AF65-F5344CB8AC3E}">
        <p14:creationId xmlns:p14="http://schemas.microsoft.com/office/powerpoint/2010/main" val="406530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we do talk on our smartphones, do we do it as if nobody is around to hear us?  What are you talking about when you are on the phone?</a:t>
            </a:r>
          </a:p>
          <a:p>
            <a:endParaRPr lang="en-US" dirty="0" smtClean="0"/>
          </a:p>
          <a:p>
            <a:r>
              <a:rPr lang="en-US" dirty="0" smtClean="0"/>
              <a:t>Conversation in public</a:t>
            </a:r>
          </a:p>
          <a:p>
            <a:pPr lvl="1"/>
            <a:r>
              <a:rPr lang="en-US" dirty="0" smtClean="0"/>
              <a:t>Does everyone around you need to know what you are talking about</a:t>
            </a:r>
          </a:p>
          <a:p>
            <a:pPr lvl="1"/>
            <a:r>
              <a:rPr lang="en-US" dirty="0" smtClean="0"/>
              <a:t>Does your side of the conversation give away critical information</a:t>
            </a:r>
          </a:p>
          <a:p>
            <a:pPr lvl="1"/>
            <a:endParaRPr lang="en-US" dirty="0" smtClean="0"/>
          </a:p>
          <a:p>
            <a:r>
              <a:rPr lang="en-US" dirty="0" smtClean="0"/>
              <a:t>Be aware of your surroundings</a:t>
            </a:r>
          </a:p>
          <a:p>
            <a:pPr lvl="1"/>
            <a:r>
              <a:rPr lang="en-US" dirty="0" smtClean="0"/>
              <a:t>Be conscious of the information you are </a:t>
            </a:r>
          </a:p>
          <a:p>
            <a:pPr marL="688975" lvl="1" indent="-231775">
              <a:buNone/>
            </a:pPr>
            <a:r>
              <a:rPr lang="en-US" dirty="0" smtClean="0"/>
              <a:t>    speaking about </a:t>
            </a:r>
          </a:p>
          <a:p>
            <a:pPr lvl="1"/>
            <a:r>
              <a:rPr lang="en-US" dirty="0" smtClean="0"/>
              <a:t>Who else may be listening </a:t>
            </a:r>
          </a:p>
          <a:p>
            <a:pPr lvl="2"/>
            <a:endParaRPr lang="en-US" dirty="0" smtClean="0"/>
          </a:p>
          <a:p>
            <a:r>
              <a:rPr lang="en-US" dirty="0" smtClean="0"/>
              <a:t>Don’t sell the farm</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11</a:t>
            </a:fld>
            <a:endParaRPr lang="en-US"/>
          </a:p>
        </p:txBody>
      </p:sp>
    </p:spTree>
    <p:extLst>
      <p:ext uri="{BB962C8B-B14F-4D97-AF65-F5344CB8AC3E}">
        <p14:creationId xmlns:p14="http://schemas.microsoft.com/office/powerpoint/2010/main" val="1446621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0" dirty="0" smtClean="0"/>
              <a:t>90% Mobile phone time is spent on apps.</a:t>
            </a:r>
          </a:p>
          <a:p>
            <a:pPr marL="285750" indent="-285750" algn="l">
              <a:buFont typeface="Arial" panose="020B0604020202020204" pitchFamily="34" charset="0"/>
              <a:buChar char="•"/>
            </a:pPr>
            <a:endParaRPr lang="en-US" b="0" dirty="0" smtClean="0"/>
          </a:p>
          <a:p>
            <a:pPr marL="0" indent="0" algn="l">
              <a:buFont typeface="Arial" panose="020B0604020202020204" pitchFamily="34" charset="0"/>
              <a:buNone/>
            </a:pPr>
            <a:r>
              <a:rPr lang="en-US" b="0" dirty="0" smtClean="0"/>
              <a:t>98% of Generation Z own a smartphone.</a:t>
            </a:r>
          </a:p>
          <a:p>
            <a:pPr marL="742950" lvl="1" indent="-285750" algn="l">
              <a:buFont typeface="Arial" panose="020B0604020202020204" pitchFamily="34" charset="0"/>
              <a:buChar char="‒"/>
            </a:pPr>
            <a:r>
              <a:rPr lang="en-US" sz="1600" b="0" dirty="0" smtClean="0"/>
              <a:t>Around 52% say that their mobile phones are their most valuable assets.</a:t>
            </a:r>
          </a:p>
          <a:p>
            <a:pPr marL="285750" indent="-285750" algn="l">
              <a:buFont typeface="Arial" panose="020B0604020202020204" pitchFamily="34" charset="0"/>
              <a:buChar char="•"/>
            </a:pPr>
            <a:endParaRPr lang="en-US" b="0" dirty="0" smtClean="0"/>
          </a:p>
          <a:p>
            <a:pPr marL="0" indent="0" algn="l">
              <a:buFont typeface="Arial" panose="020B0604020202020204" pitchFamily="34" charset="0"/>
              <a:buNone/>
            </a:pPr>
            <a:r>
              <a:rPr lang="en-US" b="0" dirty="0" smtClean="0"/>
              <a:t>92% of Generation X own a cell phone</a:t>
            </a:r>
          </a:p>
          <a:p>
            <a:pPr marL="742950" lvl="1" indent="-285750" algn="l">
              <a:buFont typeface="Arial" panose="020B0604020202020204" pitchFamily="34" charset="0"/>
              <a:buChar char="‒"/>
            </a:pPr>
            <a:r>
              <a:rPr lang="en-US" sz="1600" b="0" dirty="0" smtClean="0"/>
              <a:t>Still value their desktop computers more.</a:t>
            </a:r>
          </a:p>
          <a:p>
            <a:pPr algn="l"/>
            <a:r>
              <a:rPr lang="en-US" sz="1400" b="0" i="1" dirty="0" smtClean="0">
                <a:solidFill>
                  <a:schemeClr val="tx1">
                    <a:lumMod val="40000"/>
                    <a:lumOff val="60000"/>
                  </a:schemeClr>
                </a:solidFill>
                <a:latin typeface="Open Sans"/>
              </a:rPr>
              <a:t>Source: Leftronic.com</a:t>
            </a:r>
          </a:p>
          <a:p>
            <a:pPr algn="l"/>
            <a:endParaRPr lang="en-US" sz="1400" b="0" i="1" dirty="0" smtClean="0">
              <a:solidFill>
                <a:schemeClr val="tx1">
                  <a:lumMod val="40000"/>
                  <a:lumOff val="60000"/>
                </a:schemeClr>
              </a:solidFill>
              <a:latin typeface="Open Sans"/>
            </a:endParaRPr>
          </a:p>
          <a:p>
            <a:pPr marL="0" indent="0" algn="l">
              <a:buFont typeface="Arial" panose="020B0604020202020204" pitchFamily="34" charset="0"/>
              <a:buNone/>
            </a:pPr>
            <a:r>
              <a:rPr lang="en-US" b="0" dirty="0" smtClean="0">
                <a:latin typeface="Open Sans"/>
              </a:rPr>
              <a:t>In your opinion, is one generation more at risk over the other?  If so, what makes you feel one is more vulnerable?</a:t>
            </a:r>
          </a:p>
          <a:p>
            <a:pPr marL="285750" indent="-285750" algn="l">
              <a:buFont typeface="Arial" panose="020B0604020202020204" pitchFamily="34" charset="0"/>
              <a:buChar char="•"/>
            </a:pPr>
            <a:endParaRPr lang="en-US" b="0" dirty="0" smtClean="0">
              <a:latin typeface="Open Sans"/>
            </a:endParaRPr>
          </a:p>
          <a:p>
            <a:pPr marL="0" indent="0" algn="l">
              <a:buFont typeface="Arial" panose="020B0604020202020204" pitchFamily="34" charset="0"/>
              <a:buNone/>
            </a:pPr>
            <a:r>
              <a:rPr lang="en-US" b="0" dirty="0" smtClean="0">
                <a:latin typeface="Open Sans"/>
              </a:rPr>
              <a:t>Does anyone talk on the PHONE anymore?</a:t>
            </a:r>
          </a:p>
          <a:p>
            <a:endParaRPr lang="en-US" dirty="0"/>
          </a:p>
        </p:txBody>
      </p:sp>
      <p:sp>
        <p:nvSpPr>
          <p:cNvPr id="4" name="Slide Number Placeholder 3"/>
          <p:cNvSpPr>
            <a:spLocks noGrp="1"/>
          </p:cNvSpPr>
          <p:nvPr>
            <p:ph type="sldNum" sz="quarter" idx="10"/>
          </p:nvPr>
        </p:nvSpPr>
        <p:spPr/>
        <p:txBody>
          <a:bodyPr/>
          <a:lstStyle/>
          <a:p>
            <a:fld id="{1FA422FA-ACD7-42AB-84A6-A1C9F20AB0D1}" type="slidenum">
              <a:rPr lang="en-US" smtClean="0"/>
              <a:pPr/>
              <a:t>12</a:t>
            </a:fld>
            <a:endParaRPr lang="en-US"/>
          </a:p>
        </p:txBody>
      </p:sp>
    </p:spTree>
    <p:extLst>
      <p:ext uri="{BB962C8B-B14F-4D97-AF65-F5344CB8AC3E}">
        <p14:creationId xmlns:p14="http://schemas.microsoft.com/office/powerpoint/2010/main" val="105243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67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a:lnSpc>
                <a:spcPct val="80000"/>
              </a:lnSpc>
              <a:spcBef>
                <a:spcPct val="50000"/>
              </a:spcBef>
              <a:defRPr/>
            </a:pPr>
            <a:fld id="{D36DAD90-6203-4E71-A5B7-9CD5F341EDE2}" type="slidenum">
              <a:rPr lang="en-US" sz="1200" b="1">
                <a:solidFill>
                  <a:srgbClr val="110189"/>
                </a:solidFill>
              </a:rPr>
              <a:pPr algn="ctr">
                <a:lnSpc>
                  <a:spcPct val="80000"/>
                </a:lnSpc>
                <a:spcBef>
                  <a:spcPct val="50000"/>
                </a:spcBef>
                <a:defRPr/>
              </a:pPr>
              <a:t>‹#›</a:t>
            </a:fld>
            <a:endParaRPr lang="en-US" sz="1200" b="1">
              <a:solidFill>
                <a:srgbClr val="110189"/>
              </a:solidFill>
            </a:endParaRPr>
          </a:p>
        </p:txBody>
      </p:sp>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grpSp>
        <p:nvGrpSpPr>
          <p:cNvPr id="15" name="Group 14"/>
          <p:cNvGrpSpPr/>
          <p:nvPr userDrawn="1"/>
        </p:nvGrpSpPr>
        <p:grpSpPr>
          <a:xfrm>
            <a:off x="8082668" y="46115"/>
            <a:ext cx="1026496" cy="920643"/>
            <a:chOff x="8082668" y="46115"/>
            <a:chExt cx="1026496" cy="920643"/>
          </a:xfrm>
        </p:grpSpPr>
        <p:sp>
          <p:nvSpPr>
            <p:cNvPr id="17" name="Oval 16"/>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8082668" y="363582"/>
              <a:ext cx="1026496" cy="246221"/>
            </a:xfrm>
            <a:prstGeom prst="rect">
              <a:avLst/>
            </a:prstGeom>
            <a:noFill/>
          </p:spPr>
          <p:txBody>
            <a:bodyPr wrap="square" rtlCol="0">
              <a:spAutoFit/>
            </a:bodyPr>
            <a:lstStyle/>
            <a:p>
              <a:pPr algn="ctr"/>
              <a:r>
                <a:rPr lang="en-US" sz="1000" dirty="0" smtClean="0"/>
                <a:t>Your Logo here</a:t>
              </a:r>
              <a:endParaRPr lang="en-US" sz="1000" dirty="0"/>
            </a:p>
          </p:txBody>
        </p:sp>
      </p:grpSp>
    </p:spTree>
    <p:extLst>
      <p:ext uri="{BB962C8B-B14F-4D97-AF65-F5344CB8AC3E}">
        <p14:creationId xmlns:p14="http://schemas.microsoft.com/office/powerpoint/2010/main" val="354352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40699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71600"/>
            <a:ext cx="426561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561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181085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6946405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379856"/>
            <a:ext cx="8683625" cy="5047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a:lnSpc>
                <a:spcPct val="80000"/>
              </a:lnSpc>
              <a:spcBef>
                <a:spcPct val="50000"/>
              </a:spcBef>
              <a:defRPr/>
            </a:pPr>
            <a:fld id="{0AFB21A6-1D40-4096-A133-8847AE6BD6F8}" type="slidenum">
              <a:rPr lang="en-US" sz="1200" b="1">
                <a:solidFill>
                  <a:srgbClr val="110189"/>
                </a:solidFill>
              </a:rPr>
              <a:pPr algn="ctr">
                <a:lnSpc>
                  <a:spcPct val="80000"/>
                </a:lnSpc>
                <a:spcBef>
                  <a:spcPct val="50000"/>
                </a:spcBef>
                <a:defRPr/>
              </a:pPr>
              <a:t>‹#›</a:t>
            </a:fld>
            <a:endParaRPr lang="en-US" sz="1200" b="1">
              <a:solidFill>
                <a:srgbClr val="110189"/>
              </a:solidFill>
            </a:endParaRPr>
          </a:p>
        </p:txBody>
      </p:sp>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grpSp>
        <p:nvGrpSpPr>
          <p:cNvPr id="15" name="Group 14"/>
          <p:cNvGrpSpPr/>
          <p:nvPr userDrawn="1"/>
        </p:nvGrpSpPr>
        <p:grpSpPr>
          <a:xfrm>
            <a:off x="8082668" y="46115"/>
            <a:ext cx="1026496" cy="920643"/>
            <a:chOff x="8082668" y="46115"/>
            <a:chExt cx="1026496" cy="920643"/>
          </a:xfrm>
        </p:grpSpPr>
        <p:sp>
          <p:nvSpPr>
            <p:cNvPr id="20" name="Oval 19"/>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8082668" y="363582"/>
              <a:ext cx="1026496" cy="246221"/>
            </a:xfrm>
            <a:prstGeom prst="rect">
              <a:avLst/>
            </a:prstGeom>
            <a:noFill/>
          </p:spPr>
          <p:txBody>
            <a:bodyPr wrap="square" rtlCol="0">
              <a:spAutoFit/>
            </a:bodyPr>
            <a:lstStyle/>
            <a:p>
              <a:pPr algn="ctr"/>
              <a:r>
                <a:rPr lang="en-US" sz="1000" dirty="0" smtClean="0"/>
                <a:t>Your Logo here</a:t>
              </a:r>
              <a:endParaRPr lang="en-US" sz="1000" dirty="0"/>
            </a:p>
          </p:txBody>
        </p:sp>
      </p:grpSp>
    </p:spTree>
    <p:extLst>
      <p:ext uri="{BB962C8B-B14F-4D97-AF65-F5344CB8AC3E}">
        <p14:creationId xmlns:p14="http://schemas.microsoft.com/office/powerpoint/2010/main" val="13965286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OPSEC and Wireless Communications</a:t>
            </a:r>
            <a:br>
              <a:rPr lang="en-US" dirty="0" smtClean="0"/>
            </a:br>
            <a:r>
              <a:rPr lang="en-US" dirty="0" smtClean="0"/>
              <a:t>DD MMM </a:t>
            </a:r>
            <a:r>
              <a:rPr lang="en-US" dirty="0" err="1" smtClean="0"/>
              <a:t>YY</a:t>
            </a:r>
            <a:endParaRPr lang="en-US" dirty="0"/>
          </a:p>
        </p:txBody>
      </p:sp>
      <p:sp>
        <p:nvSpPr>
          <p:cNvPr id="8" name="Subtitle 7"/>
          <p:cNvSpPr>
            <a:spLocks noGrp="1"/>
          </p:cNvSpPr>
          <p:nvPr>
            <p:ph type="subTitle" idx="1"/>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9253"/>
            <a:ext cx="9156560" cy="2686493"/>
          </a:xfrm>
          <a:prstGeom prst="rect">
            <a:avLst/>
          </a:prstGeom>
        </p:spPr>
      </p:pic>
    </p:spTree>
    <p:extLst>
      <p:ext uri="{BB962C8B-B14F-4D97-AF65-F5344CB8AC3E}">
        <p14:creationId xmlns:p14="http://schemas.microsoft.com/office/powerpoint/2010/main" val="489493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Smartphones exist for many reasons…</a:t>
            </a:r>
          </a:p>
          <a:p>
            <a:pPr lvl="1"/>
            <a:r>
              <a:rPr lang="en-US" dirty="0" smtClean="0"/>
              <a:t>Primarily to transmit / receive information from one person to: </a:t>
            </a:r>
          </a:p>
          <a:p>
            <a:pPr lvl="2"/>
            <a:r>
              <a:rPr lang="en-US" dirty="0" smtClean="0"/>
              <a:t>Another person</a:t>
            </a:r>
          </a:p>
          <a:p>
            <a:pPr lvl="2"/>
            <a:r>
              <a:rPr lang="en-US" dirty="0" smtClean="0"/>
              <a:t>Many people</a:t>
            </a:r>
          </a:p>
          <a:p>
            <a:pPr lvl="2"/>
            <a:r>
              <a:rPr lang="en-US" dirty="0" smtClean="0"/>
              <a:t>Everyone</a:t>
            </a:r>
          </a:p>
          <a:p>
            <a:endParaRPr lang="en-US" dirty="0" smtClean="0"/>
          </a:p>
          <a:p>
            <a:r>
              <a:rPr lang="en-US" dirty="0" smtClean="0"/>
              <a:t>What </a:t>
            </a:r>
            <a:r>
              <a:rPr lang="en-US" dirty="0" smtClean="0"/>
              <a:t>information are we transmitting?</a:t>
            </a:r>
          </a:p>
          <a:p>
            <a:pPr lvl="1"/>
            <a:r>
              <a:rPr lang="en-US" dirty="0" smtClean="0"/>
              <a:t>Our conversations</a:t>
            </a:r>
          </a:p>
          <a:p>
            <a:pPr lvl="1"/>
            <a:r>
              <a:rPr lang="en-US" dirty="0" smtClean="0"/>
              <a:t>Our thoughts and ideas</a:t>
            </a:r>
          </a:p>
          <a:p>
            <a:pPr lvl="1"/>
            <a:r>
              <a:rPr lang="en-US" dirty="0" smtClean="0"/>
              <a:t>Pictures and videos</a:t>
            </a:r>
          </a:p>
          <a:p>
            <a:pPr lvl="1"/>
            <a:r>
              <a:rPr lang="en-US" dirty="0" smtClean="0"/>
              <a:t>Metadata</a:t>
            </a:r>
          </a:p>
          <a:p>
            <a:pPr lvl="1"/>
            <a:r>
              <a:rPr lang="en-US" dirty="0" smtClean="0"/>
              <a:t>Ambient data</a:t>
            </a:r>
          </a:p>
          <a:p>
            <a:pPr lvl="1"/>
            <a:r>
              <a:rPr lang="en-US" dirty="0" smtClean="0"/>
              <a:t>Unintentional data</a:t>
            </a:r>
          </a:p>
          <a:p>
            <a:pPr lvl="1"/>
            <a:r>
              <a:rPr lang="en-US" dirty="0" smtClean="0"/>
              <a:t>Personal data</a:t>
            </a:r>
          </a:p>
          <a:p>
            <a:pPr lvl="1"/>
            <a:endParaRPr lang="en-US" dirty="0"/>
          </a:p>
        </p:txBody>
      </p:sp>
      <p:sp>
        <p:nvSpPr>
          <p:cNvPr id="2" name="Title 1"/>
          <p:cNvSpPr>
            <a:spLocks noGrp="1"/>
          </p:cNvSpPr>
          <p:nvPr>
            <p:ph type="title"/>
          </p:nvPr>
        </p:nvSpPr>
        <p:spPr>
          <a:xfrm>
            <a:off x="1562100" y="0"/>
            <a:ext cx="6024563" cy="1066800"/>
          </a:xfrm>
        </p:spPr>
        <p:txBody>
          <a:bodyPr/>
          <a:lstStyle/>
          <a:p>
            <a:r>
              <a:rPr lang="en-US" dirty="0" smtClean="0"/>
              <a:t>What Are We Really Doing?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133600"/>
            <a:ext cx="3772687" cy="3962183"/>
          </a:xfrm>
          <a:prstGeom prst="rect">
            <a:avLst/>
          </a:prstGeom>
        </p:spPr>
      </p:pic>
    </p:spTree>
    <p:extLst>
      <p:ext uri="{BB962C8B-B14F-4D97-AF65-F5344CB8AC3E}">
        <p14:creationId xmlns:p14="http://schemas.microsoft.com/office/powerpoint/2010/main" val="2762650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Conversation in public</a:t>
            </a:r>
          </a:p>
          <a:p>
            <a:pPr lvl="1"/>
            <a:r>
              <a:rPr lang="en-US" dirty="0" smtClean="0"/>
              <a:t>Does everyone around you need to know what you are talking about</a:t>
            </a:r>
          </a:p>
          <a:p>
            <a:pPr lvl="1"/>
            <a:r>
              <a:rPr lang="en-US" dirty="0" smtClean="0"/>
              <a:t>Does your side of the conversation give away critical information</a:t>
            </a:r>
          </a:p>
          <a:p>
            <a:pPr lvl="1"/>
            <a:endParaRPr lang="en-US" dirty="0" smtClean="0"/>
          </a:p>
          <a:p>
            <a:r>
              <a:rPr lang="en-US" dirty="0" smtClean="0"/>
              <a:t>Be aware of your surroundings</a:t>
            </a:r>
          </a:p>
          <a:p>
            <a:pPr lvl="1"/>
            <a:r>
              <a:rPr lang="en-US" dirty="0" smtClean="0"/>
              <a:t>Be conscious of the information you are </a:t>
            </a:r>
          </a:p>
          <a:p>
            <a:pPr marL="688975" lvl="1" indent="-231775">
              <a:buNone/>
            </a:pPr>
            <a:r>
              <a:rPr lang="en-US" dirty="0" smtClean="0"/>
              <a:t>    speaking about </a:t>
            </a:r>
          </a:p>
          <a:p>
            <a:pPr lvl="1"/>
            <a:r>
              <a:rPr lang="en-US" dirty="0" smtClean="0"/>
              <a:t>Who else may be listening </a:t>
            </a:r>
          </a:p>
          <a:p>
            <a:pPr lvl="2"/>
            <a:endParaRPr lang="en-US" dirty="0" smtClean="0"/>
          </a:p>
          <a:p>
            <a:r>
              <a:rPr lang="en-US" dirty="0" smtClean="0"/>
              <a:t>Don’t sell the farm</a:t>
            </a:r>
          </a:p>
          <a:p>
            <a:endParaRPr lang="en-US" dirty="0"/>
          </a:p>
        </p:txBody>
      </p:sp>
      <p:sp>
        <p:nvSpPr>
          <p:cNvPr id="4" name="Title 3"/>
          <p:cNvSpPr>
            <a:spLocks noGrp="1"/>
          </p:cNvSpPr>
          <p:nvPr>
            <p:ph type="title"/>
          </p:nvPr>
        </p:nvSpPr>
        <p:spPr>
          <a:xfrm>
            <a:off x="1562100" y="0"/>
            <a:ext cx="6024563" cy="1066800"/>
          </a:xfrm>
        </p:spPr>
        <p:txBody>
          <a:bodyPr/>
          <a:lstStyle/>
          <a:p>
            <a:r>
              <a:rPr lang="en-US" dirty="0" smtClean="0"/>
              <a:t>Talking</a:t>
            </a:r>
            <a:endParaRPr lang="en-US" dirty="0"/>
          </a:p>
        </p:txBody>
      </p:sp>
      <p:pic>
        <p:nvPicPr>
          <p:cNvPr id="1026" name="Picture 2" descr="C:\Users\robert.s.carey\Pictures\Phonec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8091" y="2667000"/>
            <a:ext cx="3252312"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43200" y="4648200"/>
            <a:ext cx="2438400" cy="161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413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2100" y="0"/>
            <a:ext cx="6024563" cy="1066800"/>
          </a:xfrm>
        </p:spPr>
        <p:txBody>
          <a:bodyPr/>
          <a:lstStyle/>
          <a:p>
            <a:r>
              <a:rPr lang="en-US" dirty="0" smtClean="0"/>
              <a:t>Who’s Talking</a:t>
            </a:r>
            <a:endParaRPr lang="en-US" dirty="0"/>
          </a:p>
        </p:txBody>
      </p:sp>
      <p:sp>
        <p:nvSpPr>
          <p:cNvPr id="5" name="Rectangle 4"/>
          <p:cNvSpPr/>
          <p:nvPr/>
        </p:nvSpPr>
        <p:spPr>
          <a:xfrm>
            <a:off x="0" y="1605677"/>
            <a:ext cx="5029200" cy="4308872"/>
          </a:xfrm>
          <a:prstGeom prst="rect">
            <a:avLst/>
          </a:prstGeom>
        </p:spPr>
        <p:txBody>
          <a:bodyPr wrap="square">
            <a:spAutoFit/>
          </a:bodyPr>
          <a:lstStyle/>
          <a:p>
            <a:pPr marL="285750" indent="-285750">
              <a:buFont typeface="Arial" panose="020B0604020202020204" pitchFamily="34" charset="0"/>
              <a:buChar char="•"/>
            </a:pPr>
            <a:r>
              <a:rPr lang="en-US" b="1" dirty="0"/>
              <a:t>90% Mobile phone </a:t>
            </a:r>
            <a:r>
              <a:rPr lang="en-US" b="1" dirty="0" smtClean="0"/>
              <a:t>time </a:t>
            </a:r>
            <a:r>
              <a:rPr lang="en-US" b="1" dirty="0"/>
              <a:t>is spent on apps</a:t>
            </a:r>
            <a:r>
              <a:rPr lang="en-US" b="1" dirty="0" smtClean="0"/>
              <a:t>.</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98</a:t>
            </a:r>
            <a:r>
              <a:rPr lang="en-US" b="1" dirty="0"/>
              <a:t>% of Generation Z own a smartphone</a:t>
            </a:r>
            <a:r>
              <a:rPr lang="en-US" b="1" dirty="0" smtClean="0"/>
              <a:t>.</a:t>
            </a:r>
          </a:p>
          <a:p>
            <a:pPr marL="742950" lvl="1" indent="-285750">
              <a:buFont typeface="Arial" panose="020B0604020202020204" pitchFamily="34" charset="0"/>
              <a:buChar char="‒"/>
            </a:pPr>
            <a:r>
              <a:rPr lang="en-US" sz="1600" b="1" dirty="0"/>
              <a:t>Around 52</a:t>
            </a:r>
            <a:r>
              <a:rPr lang="en-US" sz="1600" b="1" dirty="0" smtClean="0"/>
              <a:t>% </a:t>
            </a:r>
            <a:r>
              <a:rPr lang="en-US" sz="1600" b="1" dirty="0"/>
              <a:t>say that their mobile phones are their most valuable assets.</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92</a:t>
            </a:r>
            <a:r>
              <a:rPr lang="en-US" b="1" dirty="0"/>
              <a:t>% of Generation X </a:t>
            </a:r>
            <a:r>
              <a:rPr lang="en-US" b="1" dirty="0" smtClean="0"/>
              <a:t>own </a:t>
            </a:r>
            <a:r>
              <a:rPr lang="en-US" b="1" dirty="0"/>
              <a:t>a cell </a:t>
            </a:r>
            <a:r>
              <a:rPr lang="en-US" b="1" dirty="0" smtClean="0"/>
              <a:t>phone</a:t>
            </a:r>
          </a:p>
          <a:p>
            <a:pPr marL="742950" lvl="1" indent="-285750">
              <a:buFont typeface="Arial" panose="020B0604020202020204" pitchFamily="34" charset="0"/>
              <a:buChar char="‒"/>
            </a:pPr>
            <a:r>
              <a:rPr lang="en-US" sz="1600" b="1" dirty="0" smtClean="0"/>
              <a:t>Still </a:t>
            </a:r>
            <a:r>
              <a:rPr lang="en-US" sz="1600" b="1" dirty="0"/>
              <a:t>value their desktop computers more</a:t>
            </a:r>
            <a:r>
              <a:rPr lang="en-US" sz="1600" b="1" dirty="0" smtClean="0"/>
              <a:t>.</a:t>
            </a:r>
          </a:p>
          <a:p>
            <a:r>
              <a:rPr lang="en-US" sz="1400" b="1" i="1" dirty="0" smtClean="0">
                <a:solidFill>
                  <a:schemeClr val="tx1">
                    <a:lumMod val="40000"/>
                    <a:lumOff val="60000"/>
                  </a:schemeClr>
                </a:solidFill>
                <a:latin typeface="Open Sans"/>
              </a:rPr>
              <a:t>                                                               Source</a:t>
            </a:r>
            <a:r>
              <a:rPr lang="en-US" sz="1400" b="1" i="1" dirty="0" smtClean="0">
                <a:solidFill>
                  <a:schemeClr val="tx1">
                    <a:lumMod val="40000"/>
                    <a:lumOff val="60000"/>
                  </a:schemeClr>
                </a:solidFill>
                <a:latin typeface="Open Sans"/>
              </a:rPr>
              <a:t>: Leftronic.com</a:t>
            </a:r>
          </a:p>
          <a:p>
            <a:endParaRPr lang="en-US" sz="1400" b="1" i="1" dirty="0">
              <a:solidFill>
                <a:schemeClr val="tx1">
                  <a:lumMod val="40000"/>
                  <a:lumOff val="60000"/>
                </a:schemeClr>
              </a:solidFill>
              <a:latin typeface="Open Sans"/>
            </a:endParaRPr>
          </a:p>
          <a:p>
            <a:pPr marL="285750" indent="-285750">
              <a:buFont typeface="Arial" panose="020B0604020202020204" pitchFamily="34" charset="0"/>
              <a:buChar char="•"/>
            </a:pPr>
            <a:r>
              <a:rPr lang="en-US" b="1" dirty="0" smtClean="0">
                <a:latin typeface="Open Sans"/>
              </a:rPr>
              <a:t>In your opinion, is one generation more at risk over the other?  If so, what makes you feel one is more vulnerable?</a:t>
            </a:r>
          </a:p>
          <a:p>
            <a:pPr marL="285750" indent="-285750">
              <a:buFont typeface="Arial" panose="020B0604020202020204" pitchFamily="34" charset="0"/>
              <a:buChar char="•"/>
            </a:pPr>
            <a:endParaRPr lang="en-US" b="1" dirty="0">
              <a:latin typeface="Open Sans"/>
            </a:endParaRPr>
          </a:p>
          <a:p>
            <a:pPr marL="285750" indent="-285750">
              <a:buFont typeface="Arial" panose="020B0604020202020204" pitchFamily="34" charset="0"/>
              <a:buChar char="•"/>
            </a:pPr>
            <a:r>
              <a:rPr lang="en-US" b="1" dirty="0" smtClean="0">
                <a:latin typeface="Open Sans"/>
              </a:rPr>
              <a:t>Does anyone talk on the PHONE anymore?</a:t>
            </a:r>
            <a:endParaRPr lang="en-US" dirty="0">
              <a:latin typeface="Open Sans"/>
            </a:endParaRPr>
          </a:p>
        </p:txBody>
      </p:sp>
      <p:pic>
        <p:nvPicPr>
          <p:cNvPr id="6" name="Picture 5"/>
          <p:cNvPicPr>
            <a:picLocks noChangeAspect="1"/>
          </p:cNvPicPr>
          <p:nvPr/>
        </p:nvPicPr>
        <p:blipFill>
          <a:blip r:embed="rId3"/>
          <a:stretch>
            <a:fillRect/>
          </a:stretch>
        </p:blipFill>
        <p:spPr>
          <a:xfrm>
            <a:off x="5260511" y="1270000"/>
            <a:ext cx="3883489" cy="5334462"/>
          </a:xfrm>
          <a:prstGeom prst="rect">
            <a:avLst/>
          </a:prstGeom>
        </p:spPr>
      </p:pic>
    </p:spTree>
    <p:extLst>
      <p:ext uri="{BB962C8B-B14F-4D97-AF65-F5344CB8AC3E}">
        <p14:creationId xmlns:p14="http://schemas.microsoft.com/office/powerpoint/2010/main" val="2924350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3998"/>
            <a:ext cx="8458200" cy="4876801"/>
          </a:xfrm>
        </p:spPr>
        <p:txBody>
          <a:bodyPr/>
          <a:lstStyle/>
          <a:p>
            <a:r>
              <a:rPr lang="en-US" dirty="0" smtClean="0"/>
              <a:t>GPS and EXIF data</a:t>
            </a:r>
          </a:p>
          <a:p>
            <a:r>
              <a:rPr lang="en-US" dirty="0" smtClean="0"/>
              <a:t>Microphone</a:t>
            </a:r>
          </a:p>
          <a:p>
            <a:r>
              <a:rPr lang="en-US" dirty="0" smtClean="0"/>
              <a:t>Bluetooth</a:t>
            </a:r>
          </a:p>
          <a:p>
            <a:r>
              <a:rPr lang="en-US" dirty="0" smtClean="0"/>
              <a:t>Video Recording</a:t>
            </a:r>
          </a:p>
          <a:p>
            <a:r>
              <a:rPr lang="en-US" dirty="0" smtClean="0"/>
              <a:t>Accelerometer</a:t>
            </a:r>
          </a:p>
          <a:p>
            <a:r>
              <a:rPr lang="en-US" dirty="0" smtClean="0"/>
              <a:t>Web browsing</a:t>
            </a:r>
          </a:p>
          <a:p>
            <a:r>
              <a:rPr lang="en-US" dirty="0" smtClean="0"/>
              <a:t>Near Field </a:t>
            </a:r>
          </a:p>
          <a:p>
            <a:r>
              <a:rPr lang="en-US" dirty="0" smtClean="0"/>
              <a:t>Communication</a:t>
            </a:r>
          </a:p>
          <a:p>
            <a:r>
              <a:rPr lang="en-US" dirty="0" smtClean="0"/>
              <a:t>Radio Frequency</a:t>
            </a:r>
          </a:p>
          <a:p>
            <a:r>
              <a:rPr lang="en-US" dirty="0" smtClean="0"/>
              <a:t>Identification</a:t>
            </a:r>
          </a:p>
        </p:txBody>
      </p:sp>
      <p:sp>
        <p:nvSpPr>
          <p:cNvPr id="2" name="Title 1"/>
          <p:cNvSpPr>
            <a:spLocks noGrp="1"/>
          </p:cNvSpPr>
          <p:nvPr>
            <p:ph type="title"/>
          </p:nvPr>
        </p:nvSpPr>
        <p:spPr>
          <a:xfrm>
            <a:off x="1562100" y="0"/>
            <a:ext cx="6024563" cy="1042000"/>
          </a:xfrm>
        </p:spPr>
        <p:txBody>
          <a:bodyPr/>
          <a:lstStyle/>
          <a:p>
            <a:r>
              <a:rPr lang="en-US" dirty="0" smtClean="0"/>
              <a:t>Other Smartphone Capabilities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3777" y="1600200"/>
            <a:ext cx="1155758" cy="115575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2001" y="1524000"/>
            <a:ext cx="1362350" cy="136235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6433" y="1523999"/>
            <a:ext cx="939946" cy="1433887"/>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14800" y="4943750"/>
            <a:ext cx="1473200" cy="1127919"/>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86400" y="3121249"/>
            <a:ext cx="1374551" cy="1374551"/>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62400" y="2947000"/>
            <a:ext cx="1548800" cy="1548800"/>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04180" y="2886350"/>
            <a:ext cx="1822501" cy="1822501"/>
          </a:xfrm>
          <a:prstGeom prst="rect">
            <a:avLst/>
          </a:prstGeom>
        </p:spPr>
      </p:pic>
      <p:pic>
        <p:nvPicPr>
          <p:cNvPr id="11" name="Picture 10"/>
          <p:cNvPicPr>
            <a:picLocks noChangeAspect="1"/>
          </p:cNvPicPr>
          <p:nvPr/>
        </p:nvPicPr>
        <p:blipFill rotWithShape="1">
          <a:blip r:embed="rId10" cstate="email">
            <a:extLst>
              <a:ext uri="{28A0092B-C50C-407E-A947-70E740481C1C}">
                <a14:useLocalDpi xmlns:a14="http://schemas.microsoft.com/office/drawing/2010/main"/>
              </a:ext>
            </a:extLst>
          </a:blip>
          <a:srcRect l="-76"/>
          <a:stretch/>
        </p:blipFill>
        <p:spPr>
          <a:xfrm>
            <a:off x="6043436" y="4876542"/>
            <a:ext cx="2490964" cy="1301124"/>
          </a:xfrm>
          <a:prstGeom prst="rect">
            <a:avLst/>
          </a:prstGeom>
        </p:spPr>
      </p:pic>
    </p:spTree>
    <p:extLst>
      <p:ext uri="{BB962C8B-B14F-4D97-AF65-F5344CB8AC3E}">
        <p14:creationId xmlns:p14="http://schemas.microsoft.com/office/powerpoint/2010/main" val="2810909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2100" y="0"/>
            <a:ext cx="6024563" cy="1066800"/>
          </a:xfrm>
        </p:spPr>
        <p:txBody>
          <a:bodyPr/>
          <a:lstStyle/>
          <a:p>
            <a:r>
              <a:rPr lang="en-US" dirty="0" smtClean="0"/>
              <a:t>Mobile Stats</a:t>
            </a:r>
            <a:endParaRPr lang="en-US" dirty="0"/>
          </a:p>
        </p:txBody>
      </p:sp>
      <p:pic>
        <p:nvPicPr>
          <p:cNvPr id="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792678" y="1371600"/>
            <a:ext cx="3996293" cy="3124200"/>
          </a:xfrm>
        </p:spPr>
      </p:pic>
      <p:pic>
        <p:nvPicPr>
          <p:cNvPr id="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1371600"/>
            <a:ext cx="2667000" cy="4917888"/>
          </a:xfrm>
        </p:spPr>
      </p:pic>
      <p:pic>
        <p:nvPicPr>
          <p:cNvPr id="2" name="Picture 1"/>
          <p:cNvPicPr>
            <a:picLocks noChangeAspect="1"/>
          </p:cNvPicPr>
          <p:nvPr/>
        </p:nvPicPr>
        <p:blipFill>
          <a:blip r:embed="rId4"/>
          <a:stretch>
            <a:fillRect/>
          </a:stretch>
        </p:blipFill>
        <p:spPr>
          <a:xfrm>
            <a:off x="476249" y="4572000"/>
            <a:ext cx="4629150" cy="1892678"/>
          </a:xfrm>
          <a:prstGeom prst="rect">
            <a:avLst/>
          </a:prstGeom>
        </p:spPr>
      </p:pic>
    </p:spTree>
    <p:extLst>
      <p:ext uri="{BB962C8B-B14F-4D97-AF65-F5344CB8AC3E}">
        <p14:creationId xmlns:p14="http://schemas.microsoft.com/office/powerpoint/2010/main" val="3244541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875540793"/>
              </p:ext>
            </p:extLst>
          </p:nvPr>
        </p:nvGraphicFramePr>
        <p:xfrm>
          <a:off x="609600" y="1981200"/>
          <a:ext cx="7770021" cy="3509656"/>
        </p:xfrm>
        <a:graphic>
          <a:graphicData uri="http://schemas.openxmlformats.org/drawingml/2006/table">
            <a:tbl>
              <a:tblPr/>
              <a:tblGrid>
                <a:gridCol w="1110003">
                  <a:extLst>
                    <a:ext uri="{9D8B030D-6E8A-4147-A177-3AD203B41FA5}">
                      <a16:colId xmlns:a16="http://schemas.microsoft.com/office/drawing/2014/main" val="2847546113"/>
                    </a:ext>
                  </a:extLst>
                </a:gridCol>
                <a:gridCol w="1110003">
                  <a:extLst>
                    <a:ext uri="{9D8B030D-6E8A-4147-A177-3AD203B41FA5}">
                      <a16:colId xmlns:a16="http://schemas.microsoft.com/office/drawing/2014/main" val="1707052328"/>
                    </a:ext>
                  </a:extLst>
                </a:gridCol>
                <a:gridCol w="1110003">
                  <a:extLst>
                    <a:ext uri="{9D8B030D-6E8A-4147-A177-3AD203B41FA5}">
                      <a16:colId xmlns:a16="http://schemas.microsoft.com/office/drawing/2014/main" val="410004142"/>
                    </a:ext>
                  </a:extLst>
                </a:gridCol>
                <a:gridCol w="1110003">
                  <a:extLst>
                    <a:ext uri="{9D8B030D-6E8A-4147-A177-3AD203B41FA5}">
                      <a16:colId xmlns:a16="http://schemas.microsoft.com/office/drawing/2014/main" val="2435761507"/>
                    </a:ext>
                  </a:extLst>
                </a:gridCol>
                <a:gridCol w="1110003">
                  <a:extLst>
                    <a:ext uri="{9D8B030D-6E8A-4147-A177-3AD203B41FA5}">
                      <a16:colId xmlns:a16="http://schemas.microsoft.com/office/drawing/2014/main" val="207787699"/>
                    </a:ext>
                  </a:extLst>
                </a:gridCol>
                <a:gridCol w="1110003">
                  <a:extLst>
                    <a:ext uri="{9D8B030D-6E8A-4147-A177-3AD203B41FA5}">
                      <a16:colId xmlns:a16="http://schemas.microsoft.com/office/drawing/2014/main" val="105916712"/>
                    </a:ext>
                  </a:extLst>
                </a:gridCol>
                <a:gridCol w="1110003">
                  <a:extLst>
                    <a:ext uri="{9D8B030D-6E8A-4147-A177-3AD203B41FA5}">
                      <a16:colId xmlns:a16="http://schemas.microsoft.com/office/drawing/2014/main" val="2123483284"/>
                    </a:ext>
                  </a:extLst>
                </a:gridCol>
              </a:tblGrid>
              <a:tr h="447754">
                <a:tc>
                  <a:txBody>
                    <a:bodyPr/>
                    <a:lstStyle/>
                    <a:p>
                      <a:pPr algn="l" fontAlgn="ctr"/>
                      <a:r>
                        <a:rPr lang="en-US" sz="900" dirty="0">
                          <a:solidFill>
                            <a:schemeClr val="tx2"/>
                          </a:solidFill>
                          <a:effectLst/>
                        </a:rPr>
                        <a:t>Update social media</a:t>
                      </a:r>
                    </a:p>
                  </a:txBody>
                  <a:tcPr marL="70184" marR="70184" marT="37431" marB="37431"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43%</a:t>
                      </a:r>
                    </a:p>
                  </a:txBody>
                  <a:tcPr marL="70184" marR="70184" marT="37431" marB="37431" anchor="ctr">
                    <a:lnL>
                      <a:noFill/>
                    </a:lnL>
                    <a:lnR>
                      <a:noFill/>
                    </a:lnR>
                    <a:lnT w="28575" cap="flat" cmpd="sng" algn="ctr">
                      <a:solidFill>
                        <a:schemeClr val="tx1"/>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a:solidFill>
                            <a:schemeClr val="tx2"/>
                          </a:solidFill>
                          <a:effectLst/>
                        </a:rPr>
                        <a:t>27%</a:t>
                      </a:r>
                    </a:p>
                  </a:txBody>
                  <a:tcPr marL="70184" marR="70184" marT="37431" marB="37431" anchor="ctr">
                    <a:lnL>
                      <a:noFill/>
                    </a:lnL>
                    <a:lnR>
                      <a:noFill/>
                    </a:lnR>
                    <a:lnT w="28575" cap="flat" cmpd="sng" algn="ctr">
                      <a:solidFill>
                        <a:schemeClr val="tx1"/>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a:solidFill>
                            <a:schemeClr val="tx2"/>
                          </a:solidFill>
                          <a:effectLst/>
                        </a:rPr>
                        <a:t>10%</a:t>
                      </a:r>
                    </a:p>
                  </a:txBody>
                  <a:tcPr marL="70184" marR="70184" marT="37431" marB="37431" anchor="ctr">
                    <a:lnL>
                      <a:noFill/>
                    </a:lnL>
                    <a:lnR>
                      <a:noFill/>
                    </a:lnR>
                    <a:lnT w="28575" cap="flat" cmpd="sng" algn="ctr">
                      <a:solidFill>
                        <a:schemeClr val="tx1"/>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5%</a:t>
                      </a:r>
                    </a:p>
                  </a:txBody>
                  <a:tcPr marL="70184" marR="70184" marT="37431" marB="37431" anchor="ctr">
                    <a:lnL>
                      <a:noFill/>
                    </a:lnL>
                    <a:lnR>
                      <a:noFill/>
                    </a:lnR>
                    <a:lnT w="28575" cap="flat" cmpd="sng" algn="ctr">
                      <a:solidFill>
                        <a:schemeClr val="tx1"/>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6%</a:t>
                      </a:r>
                    </a:p>
                  </a:txBody>
                  <a:tcPr marL="70184" marR="70184" marT="37431" marB="37431" anchor="ctr">
                    <a:lnL>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smtClean="0">
                          <a:solidFill>
                            <a:schemeClr val="tx2"/>
                          </a:solidFill>
                          <a:effectLst/>
                        </a:rPr>
                        <a:t>12%</a:t>
                      </a:r>
                      <a:endParaRPr lang="en-US" sz="900" dirty="0">
                        <a:solidFill>
                          <a:schemeClr val="tx2"/>
                        </a:solidFill>
                        <a:effectLst/>
                      </a:endParaRPr>
                    </a:p>
                  </a:txBody>
                  <a:tcPr marL="70184" marR="70184" marT="37431" marB="37431"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extLst>
                  <a:ext uri="{0D108BD9-81ED-4DB2-BD59-A6C34878D82A}">
                    <a16:rowId xmlns:a16="http://schemas.microsoft.com/office/drawing/2014/main" val="3510038429"/>
                  </a:ext>
                </a:extLst>
              </a:tr>
              <a:tr h="381000">
                <a:tc>
                  <a:txBody>
                    <a:bodyPr/>
                    <a:lstStyle/>
                    <a:p>
                      <a:pPr algn="l" fontAlgn="ctr"/>
                      <a:r>
                        <a:rPr lang="en-US" sz="900" dirty="0">
                          <a:solidFill>
                            <a:schemeClr val="tx2"/>
                          </a:solidFill>
                          <a:effectLst/>
                        </a:rPr>
                        <a:t>Make phone calls</a:t>
                      </a:r>
                    </a:p>
                  </a:txBody>
                  <a:tcPr marL="70184" marR="70184" marT="37431" marB="37431" anchor="ctr">
                    <a:lnL w="28575" cap="flat" cmpd="sng" algn="ctr">
                      <a:solidFill>
                        <a:schemeClr val="tx1"/>
                      </a:solidFill>
                      <a:prstDash val="solid"/>
                      <a:round/>
                      <a:headEnd type="none" w="med" len="med"/>
                      <a:tailEnd type="none" w="med" len="med"/>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24%</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a:solidFill>
                            <a:schemeClr val="tx2"/>
                          </a:solidFill>
                          <a:effectLst/>
                        </a:rPr>
                        <a:t>44%</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a:solidFill>
                            <a:schemeClr val="tx2"/>
                          </a:solidFill>
                          <a:effectLst/>
                        </a:rPr>
                        <a:t>17%</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a:solidFill>
                            <a:schemeClr val="tx2"/>
                          </a:solidFill>
                          <a:effectLst/>
                        </a:rPr>
                        <a:t>7%</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6%</a:t>
                      </a:r>
                    </a:p>
                  </a:txBody>
                  <a:tcPr marL="70184" marR="70184" marT="37431" marB="37431" anchor="ctr">
                    <a:lnL>
                      <a:noFill/>
                    </a:lnL>
                    <a:lnR w="28575" cap="flat" cmpd="sng" algn="ctr">
                      <a:no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smtClean="0">
                          <a:solidFill>
                            <a:schemeClr val="tx2"/>
                          </a:solidFill>
                          <a:effectLst/>
                        </a:rPr>
                        <a:t>12%</a:t>
                      </a:r>
                      <a:endParaRPr lang="en-US" sz="900" dirty="0">
                        <a:solidFill>
                          <a:schemeClr val="tx2"/>
                        </a:solidFill>
                        <a:effectLst/>
                      </a:endParaRPr>
                    </a:p>
                  </a:txBody>
                  <a:tcPr marL="70184" marR="70184" marT="37431" marB="37431" anchor="ctr">
                    <a:lnL>
                      <a:noFill/>
                    </a:lnL>
                    <a:lnR w="28575" cap="flat" cmpd="sng" algn="ctr">
                      <a:solidFill>
                        <a:schemeClr val="tx1"/>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extLst>
                  <a:ext uri="{0D108BD9-81ED-4DB2-BD59-A6C34878D82A}">
                    <a16:rowId xmlns:a16="http://schemas.microsoft.com/office/drawing/2014/main" val="3201269561"/>
                  </a:ext>
                </a:extLst>
              </a:tr>
              <a:tr h="457200">
                <a:tc>
                  <a:txBody>
                    <a:bodyPr/>
                    <a:lstStyle/>
                    <a:p>
                      <a:pPr algn="l" fontAlgn="ctr"/>
                      <a:r>
                        <a:rPr lang="en-US" sz="900" dirty="0">
                          <a:solidFill>
                            <a:schemeClr val="tx2"/>
                          </a:solidFill>
                          <a:effectLst/>
                        </a:rPr>
                        <a:t>Respond to text messages</a:t>
                      </a:r>
                    </a:p>
                  </a:txBody>
                  <a:tcPr marL="70184" marR="70184" marT="37431" marB="37431" anchor="ctr">
                    <a:lnL w="28575" cap="flat" cmpd="sng" algn="ctr">
                      <a:solidFill>
                        <a:schemeClr val="tx1"/>
                      </a:solidFill>
                      <a:prstDash val="solid"/>
                      <a:round/>
                      <a:headEnd type="none" w="med" len="med"/>
                      <a:tailEnd type="none" w="med" len="med"/>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a:solidFill>
                            <a:schemeClr val="tx2"/>
                          </a:solidFill>
                          <a:effectLst/>
                        </a:rPr>
                        <a:t>16%</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30%</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a:solidFill>
                            <a:schemeClr val="tx2"/>
                          </a:solidFill>
                          <a:effectLst/>
                        </a:rPr>
                        <a:t>19%</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a:solidFill>
                            <a:schemeClr val="tx2"/>
                          </a:solidFill>
                          <a:effectLst/>
                        </a:rPr>
                        <a:t>13%</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18%</a:t>
                      </a:r>
                    </a:p>
                  </a:txBody>
                  <a:tcPr marL="70184" marR="70184" marT="37431" marB="37431" anchor="ctr">
                    <a:lnL>
                      <a:noFill/>
                    </a:lnL>
                    <a:lnR w="28575" cap="flat" cmpd="sng" algn="ctr">
                      <a:no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smtClean="0">
                          <a:solidFill>
                            <a:schemeClr val="tx2"/>
                          </a:solidFill>
                          <a:effectLst/>
                        </a:rPr>
                        <a:t>11%</a:t>
                      </a:r>
                      <a:endParaRPr lang="en-US" sz="900" dirty="0">
                        <a:solidFill>
                          <a:schemeClr val="tx2"/>
                        </a:solidFill>
                        <a:effectLst/>
                      </a:endParaRPr>
                    </a:p>
                  </a:txBody>
                  <a:tcPr marL="70184" marR="70184" marT="37431" marB="37431" anchor="ctr">
                    <a:lnL>
                      <a:noFill/>
                    </a:lnL>
                    <a:lnR w="28575" cap="flat" cmpd="sng" algn="ctr">
                      <a:solidFill>
                        <a:schemeClr val="tx1"/>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extLst>
                  <a:ext uri="{0D108BD9-81ED-4DB2-BD59-A6C34878D82A}">
                    <a16:rowId xmlns:a16="http://schemas.microsoft.com/office/drawing/2014/main" val="2845089269"/>
                  </a:ext>
                </a:extLst>
              </a:tr>
              <a:tr h="457200">
                <a:tc>
                  <a:txBody>
                    <a:bodyPr/>
                    <a:lstStyle/>
                    <a:p>
                      <a:pPr algn="l" fontAlgn="ctr"/>
                      <a:r>
                        <a:rPr lang="en-US" sz="900" dirty="0">
                          <a:solidFill>
                            <a:schemeClr val="tx2"/>
                          </a:solidFill>
                          <a:effectLst/>
                        </a:rPr>
                        <a:t>Take photos or record videos</a:t>
                      </a:r>
                    </a:p>
                  </a:txBody>
                  <a:tcPr marL="70184" marR="70184" marT="37431" marB="37431" anchor="ctr">
                    <a:lnL w="28575" cap="flat" cmpd="sng" algn="ctr">
                      <a:solidFill>
                        <a:schemeClr val="tx1"/>
                      </a:solidFill>
                      <a:prstDash val="solid"/>
                      <a:round/>
                      <a:headEnd type="none" w="med" len="med"/>
                      <a:tailEnd type="none" w="med" len="med"/>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51%</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a:solidFill>
                            <a:schemeClr val="tx2"/>
                          </a:solidFill>
                          <a:effectLst/>
                        </a:rPr>
                        <a:t>27%</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a:solidFill>
                            <a:schemeClr val="tx2"/>
                          </a:solidFill>
                          <a:effectLst/>
                        </a:rPr>
                        <a:t>8%</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a:solidFill>
                            <a:schemeClr val="tx2"/>
                          </a:solidFill>
                          <a:effectLst/>
                        </a:rPr>
                        <a:t>3%</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4%</a:t>
                      </a:r>
                    </a:p>
                  </a:txBody>
                  <a:tcPr marL="70184" marR="70184" marT="37431" marB="37431" anchor="ctr">
                    <a:lnL>
                      <a:noFill/>
                    </a:lnL>
                    <a:lnR w="28575" cap="flat" cmpd="sng" algn="ctr">
                      <a:no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smtClean="0">
                          <a:solidFill>
                            <a:schemeClr val="tx2"/>
                          </a:solidFill>
                          <a:effectLst/>
                        </a:rPr>
                        <a:t>9%</a:t>
                      </a:r>
                      <a:endParaRPr lang="en-US" sz="900" dirty="0">
                        <a:solidFill>
                          <a:schemeClr val="tx2"/>
                        </a:solidFill>
                        <a:effectLst/>
                      </a:endParaRPr>
                    </a:p>
                  </a:txBody>
                  <a:tcPr marL="70184" marR="70184" marT="37431" marB="37431" anchor="ctr">
                    <a:lnL>
                      <a:noFill/>
                    </a:lnL>
                    <a:lnR w="28575" cap="flat" cmpd="sng" algn="ctr">
                      <a:solidFill>
                        <a:schemeClr val="tx1"/>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extLst>
                  <a:ext uri="{0D108BD9-81ED-4DB2-BD59-A6C34878D82A}">
                    <a16:rowId xmlns:a16="http://schemas.microsoft.com/office/drawing/2014/main" val="814356852"/>
                  </a:ext>
                </a:extLst>
              </a:tr>
              <a:tr h="533400">
                <a:tc>
                  <a:txBody>
                    <a:bodyPr/>
                    <a:lstStyle/>
                    <a:p>
                      <a:pPr algn="l" fontAlgn="ctr"/>
                      <a:r>
                        <a:rPr lang="en-US" sz="900" dirty="0">
                          <a:solidFill>
                            <a:schemeClr val="tx2"/>
                          </a:solidFill>
                          <a:effectLst/>
                        </a:rPr>
                        <a:t>Listen to music, audiobooks or podcasts</a:t>
                      </a:r>
                    </a:p>
                  </a:txBody>
                  <a:tcPr marL="70184" marR="70184" marT="37431" marB="37431" anchor="ctr">
                    <a:lnL w="28575" cap="flat" cmpd="sng" algn="ctr">
                      <a:solidFill>
                        <a:schemeClr val="tx1"/>
                      </a:solidFill>
                      <a:prstDash val="solid"/>
                      <a:round/>
                      <a:headEnd type="none" w="med" len="med"/>
                      <a:tailEnd type="none" w="med" len="med"/>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48%</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a:solidFill>
                            <a:schemeClr val="tx2"/>
                          </a:solidFill>
                          <a:effectLst/>
                        </a:rPr>
                        <a:t>23%</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8%</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4%</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5%</a:t>
                      </a:r>
                    </a:p>
                  </a:txBody>
                  <a:tcPr marL="70184" marR="70184" marT="37431" marB="37431" anchor="ctr">
                    <a:lnL>
                      <a:noFill/>
                    </a:lnL>
                    <a:lnR w="28575" cap="flat" cmpd="sng" algn="ctr">
                      <a:no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fontAlgn="ctr"/>
                      <a:r>
                        <a:rPr lang="en-US" sz="900" dirty="0" smtClean="0">
                          <a:solidFill>
                            <a:schemeClr val="tx2"/>
                          </a:solidFill>
                          <a:effectLst/>
                        </a:rPr>
                        <a:t>7%</a:t>
                      </a:r>
                      <a:endParaRPr lang="en-US" sz="900" dirty="0">
                        <a:solidFill>
                          <a:schemeClr val="tx2"/>
                        </a:solidFill>
                        <a:effectLst/>
                      </a:endParaRPr>
                    </a:p>
                  </a:txBody>
                  <a:tcPr marL="70184" marR="70184" marT="37431" marB="37431" anchor="ctr">
                    <a:lnL>
                      <a:noFill/>
                    </a:lnL>
                    <a:lnR w="28575" cap="flat" cmpd="sng" algn="ctr">
                      <a:solidFill>
                        <a:schemeClr val="tx1"/>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extLst>
                  <a:ext uri="{0D108BD9-81ED-4DB2-BD59-A6C34878D82A}">
                    <a16:rowId xmlns:a16="http://schemas.microsoft.com/office/drawing/2014/main" val="2733322888"/>
                  </a:ext>
                </a:extLst>
              </a:tr>
              <a:tr h="609600">
                <a:tc>
                  <a:txBody>
                    <a:bodyPr/>
                    <a:lstStyle/>
                    <a:p>
                      <a:pPr algn="l" fontAlgn="ctr"/>
                      <a:r>
                        <a:rPr lang="en-US" sz="900" dirty="0">
                          <a:solidFill>
                            <a:schemeClr val="tx2"/>
                          </a:solidFill>
                          <a:effectLst/>
                        </a:rPr>
                        <a:t>Watch television, movies or other video content</a:t>
                      </a:r>
                    </a:p>
                  </a:txBody>
                  <a:tcPr marL="70184" marR="70184" marT="37431" marB="37431" anchor="ctr">
                    <a:lnL w="28575" cap="flat" cmpd="sng" algn="ctr">
                      <a:solidFill>
                        <a:schemeClr val="tx1"/>
                      </a:solidFill>
                      <a:prstDash val="solid"/>
                      <a:round/>
                      <a:headEnd type="none" w="med" len="med"/>
                      <a:tailEnd type="none" w="med" len="med"/>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49%</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22%</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9%</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3%</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a:solidFill>
                            <a:schemeClr val="tx2"/>
                          </a:solidFill>
                          <a:effectLst/>
                        </a:rPr>
                        <a:t>5%</a:t>
                      </a:r>
                    </a:p>
                  </a:txBody>
                  <a:tcPr marL="70184" marR="70184" marT="37431" marB="37431" anchor="ctr">
                    <a:lnL>
                      <a:noFill/>
                    </a:lnL>
                    <a:lnR w="28575" cap="flat" cmpd="sng" algn="ctr">
                      <a:no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tc>
                  <a:txBody>
                    <a:bodyPr/>
                    <a:lstStyle/>
                    <a:p>
                      <a:pPr fontAlgn="ctr"/>
                      <a:r>
                        <a:rPr lang="en-US" sz="900" dirty="0" smtClean="0">
                          <a:solidFill>
                            <a:schemeClr val="tx2"/>
                          </a:solidFill>
                          <a:effectLst/>
                        </a:rPr>
                        <a:t>4%</a:t>
                      </a:r>
                      <a:endParaRPr lang="en-US" sz="900" dirty="0">
                        <a:solidFill>
                          <a:schemeClr val="tx2"/>
                        </a:solidFill>
                        <a:effectLst/>
                      </a:endParaRPr>
                    </a:p>
                  </a:txBody>
                  <a:tcPr marL="70184" marR="70184" marT="37431" marB="37431" anchor="ctr">
                    <a:lnL>
                      <a:noFill/>
                    </a:lnL>
                    <a:lnR w="28575" cap="flat" cmpd="sng" algn="ctr">
                      <a:solidFill>
                        <a:schemeClr val="tx1"/>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5F8FB"/>
                    </a:solidFill>
                  </a:tcPr>
                </a:tc>
                <a:extLst>
                  <a:ext uri="{0D108BD9-81ED-4DB2-BD59-A6C34878D82A}">
                    <a16:rowId xmlns:a16="http://schemas.microsoft.com/office/drawing/2014/main" val="2419397838"/>
                  </a:ext>
                </a:extLst>
              </a:tr>
              <a:tr h="542846">
                <a:tc>
                  <a:txBody>
                    <a:bodyPr/>
                    <a:lstStyle/>
                    <a:p>
                      <a:pPr algn="l" fontAlgn="ctr"/>
                      <a:r>
                        <a:rPr lang="en-US" sz="900">
                          <a:solidFill>
                            <a:schemeClr val="tx2"/>
                          </a:solidFill>
                          <a:effectLst/>
                        </a:rPr>
                        <a:t>Use GPS navigation or call a ride through a ridehailing app</a:t>
                      </a:r>
                    </a:p>
                  </a:txBody>
                  <a:tcPr marL="70184" marR="70184" marT="37431" marB="37431" anchor="ctr">
                    <a:lnL w="28575" cap="flat" cmpd="sng" algn="ctr">
                      <a:solidFill>
                        <a:schemeClr val="tx1"/>
                      </a:solidFill>
                      <a:prstDash val="solid"/>
                      <a:round/>
                      <a:headEnd type="none" w="med" len="med"/>
                      <a:tailEnd type="none" w="med" len="med"/>
                    </a:lnL>
                    <a:lnR>
                      <a:noFill/>
                    </a:lnR>
                    <a:lnT w="9525" cap="flat" cmpd="sng" algn="ctr">
                      <a:solidFill>
                        <a:srgbClr val="EAEAEA"/>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63%</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18%</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3%</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1%</a:t>
                      </a:r>
                    </a:p>
                  </a:txBody>
                  <a:tcPr marL="70184" marR="70184" marT="37431" marB="37431" anchor="ctr">
                    <a:lnL>
                      <a:noFill/>
                    </a:lnL>
                    <a:lnR>
                      <a:noFill/>
                    </a:lnR>
                    <a:lnT w="9525" cap="flat" cmpd="sng" algn="ctr">
                      <a:solidFill>
                        <a:srgbClr val="EAEAEA"/>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fontAlgn="ctr"/>
                      <a:r>
                        <a:rPr lang="en-US" sz="900" dirty="0">
                          <a:solidFill>
                            <a:schemeClr val="tx2"/>
                          </a:solidFill>
                          <a:effectLst/>
                        </a:rPr>
                        <a:t>2%</a:t>
                      </a:r>
                    </a:p>
                  </a:txBody>
                  <a:tcPr marL="70184" marR="70184" marT="37431" marB="37431" anchor="ctr">
                    <a:lnL>
                      <a:noFill/>
                    </a:lnL>
                    <a:lnR w="28575" cap="flat" cmpd="sng" algn="ctr">
                      <a:noFill/>
                      <a:prstDash val="solid"/>
                      <a:round/>
                      <a:headEnd type="none" w="med" len="med"/>
                      <a:tailEnd type="none" w="med" len="med"/>
                    </a:lnR>
                    <a:lnT w="9525" cap="flat" cmpd="sng" algn="ctr">
                      <a:solidFill>
                        <a:srgbClr val="EAEAEA"/>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fontAlgn="ctr"/>
                      <a:r>
                        <a:rPr lang="en-US" sz="900" dirty="0" smtClean="0">
                          <a:solidFill>
                            <a:schemeClr val="tx2"/>
                          </a:solidFill>
                          <a:effectLst/>
                        </a:rPr>
                        <a:t>4%</a:t>
                      </a:r>
                      <a:endParaRPr lang="en-US" sz="900" dirty="0">
                        <a:solidFill>
                          <a:schemeClr val="tx2"/>
                        </a:solidFill>
                        <a:effectLst/>
                      </a:endParaRPr>
                    </a:p>
                  </a:txBody>
                  <a:tcPr marL="70184" marR="70184" marT="37431" marB="37431" anchor="ctr">
                    <a:lnL>
                      <a:noFill/>
                    </a:lnL>
                    <a:lnR w="28575" cap="flat" cmpd="sng" algn="ctr">
                      <a:solidFill>
                        <a:schemeClr val="tx1"/>
                      </a:solidFill>
                      <a:prstDash val="solid"/>
                      <a:round/>
                      <a:headEnd type="none" w="med" len="med"/>
                      <a:tailEnd type="none" w="med" len="med"/>
                    </a:lnR>
                    <a:lnT w="9525" cap="flat" cmpd="sng" algn="ctr">
                      <a:solidFill>
                        <a:srgbClr val="EAEAEA"/>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96009616"/>
                  </a:ext>
                </a:extLst>
              </a:tr>
            </a:tbl>
          </a:graphicData>
        </a:graphic>
      </p:graphicFrame>
      <p:sp>
        <p:nvSpPr>
          <p:cNvPr id="4" name="Title 3"/>
          <p:cNvSpPr>
            <a:spLocks noGrp="1"/>
          </p:cNvSpPr>
          <p:nvPr>
            <p:ph type="title"/>
          </p:nvPr>
        </p:nvSpPr>
        <p:spPr>
          <a:xfrm>
            <a:off x="1562100" y="-1"/>
            <a:ext cx="6024563" cy="1062335"/>
          </a:xfrm>
        </p:spPr>
        <p:txBody>
          <a:bodyPr/>
          <a:lstStyle/>
          <a:p>
            <a:r>
              <a:rPr lang="en-US" dirty="0" smtClean="0"/>
              <a:t>US </a:t>
            </a:r>
            <a:r>
              <a:rPr lang="en-US" dirty="0" smtClean="0"/>
              <a:t>Leading Mobile </a:t>
            </a:r>
            <a:r>
              <a:rPr lang="en-US" dirty="0"/>
              <a:t>phone </a:t>
            </a:r>
            <a:r>
              <a:rPr lang="en-US" dirty="0" smtClean="0"/>
              <a:t>Activities </a:t>
            </a:r>
            <a:r>
              <a:rPr lang="en-US" dirty="0"/>
              <a:t>-</a:t>
            </a:r>
            <a:r>
              <a:rPr lang="en-US" dirty="0" smtClean="0"/>
              <a:t> </a:t>
            </a:r>
            <a:r>
              <a:rPr lang="en-US" dirty="0"/>
              <a:t>June 2018 </a:t>
            </a:r>
          </a:p>
        </p:txBody>
      </p:sp>
      <p:sp>
        <p:nvSpPr>
          <p:cNvPr id="18" name="TextBox 17"/>
          <p:cNvSpPr txBox="1"/>
          <p:nvPr/>
        </p:nvSpPr>
        <p:spPr>
          <a:xfrm>
            <a:off x="230981" y="5638800"/>
            <a:ext cx="8148639" cy="923330"/>
          </a:xfrm>
          <a:prstGeom prst="rect">
            <a:avLst/>
          </a:prstGeom>
          <a:noFill/>
        </p:spPr>
        <p:txBody>
          <a:bodyPr wrap="square" rtlCol="0">
            <a:spAutoFit/>
          </a:bodyPr>
          <a:lstStyle/>
          <a:p>
            <a:pPr algn="r"/>
            <a:r>
              <a:rPr lang="en-US" b="1" dirty="0" smtClean="0">
                <a:solidFill>
                  <a:schemeClr val="tx1">
                    <a:lumMod val="40000"/>
                    <a:lumOff val="60000"/>
                  </a:schemeClr>
                </a:solidFill>
              </a:rPr>
              <a:t>Source: Statista.com</a:t>
            </a:r>
          </a:p>
          <a:p>
            <a:pPr algn="r"/>
            <a:r>
              <a:rPr lang="en-US" dirty="0" smtClean="0">
                <a:solidFill>
                  <a:schemeClr val="tx2"/>
                </a:solidFill>
              </a:rPr>
              <a:t>2,200 people polled</a:t>
            </a:r>
          </a:p>
          <a:p>
            <a:pPr algn="r"/>
            <a:r>
              <a:rPr lang="en-US" dirty="0" smtClean="0">
                <a:solidFill>
                  <a:schemeClr val="tx2"/>
                </a:solidFill>
              </a:rPr>
              <a:t>Ages 18 and up</a:t>
            </a:r>
            <a:endParaRPr lang="en-US" dirty="0">
              <a:solidFill>
                <a:schemeClr val="tx2"/>
              </a:solidFill>
            </a:endParaRPr>
          </a:p>
        </p:txBody>
      </p:sp>
      <p:grpSp>
        <p:nvGrpSpPr>
          <p:cNvPr id="24" name="Group 23"/>
          <p:cNvGrpSpPr/>
          <p:nvPr/>
        </p:nvGrpSpPr>
        <p:grpSpPr>
          <a:xfrm>
            <a:off x="2773058" y="2501771"/>
            <a:ext cx="3937325" cy="707683"/>
            <a:chOff x="2394440" y="2501771"/>
            <a:chExt cx="3937325" cy="707683"/>
          </a:xfrm>
        </p:grpSpPr>
        <p:sp>
          <p:nvSpPr>
            <p:cNvPr id="19" name="Oval 18"/>
            <p:cNvSpPr/>
            <p:nvPr/>
          </p:nvSpPr>
          <p:spPr>
            <a:xfrm>
              <a:off x="2394440" y="2501771"/>
              <a:ext cx="457200"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352800" y="2846560"/>
              <a:ext cx="2978965" cy="36289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521618" y="1290935"/>
            <a:ext cx="6441832" cy="650796"/>
            <a:chOff x="1143000" y="1290935"/>
            <a:chExt cx="6441832" cy="650796"/>
          </a:xfrm>
        </p:grpSpPr>
        <p:sp>
          <p:nvSpPr>
            <p:cNvPr id="10" name="TextBox 9"/>
            <p:cNvSpPr txBox="1"/>
            <p:nvPr/>
          </p:nvSpPr>
          <p:spPr>
            <a:xfrm>
              <a:off x="1143000" y="1295400"/>
              <a:ext cx="990600" cy="461665"/>
            </a:xfrm>
            <a:prstGeom prst="rect">
              <a:avLst/>
            </a:prstGeom>
            <a:noFill/>
          </p:spPr>
          <p:txBody>
            <a:bodyPr wrap="square" rtlCol="0">
              <a:spAutoFit/>
            </a:bodyPr>
            <a:lstStyle/>
            <a:p>
              <a:pPr algn="ctr"/>
              <a:r>
                <a:rPr lang="en-US" sz="1200" dirty="0" smtClean="0"/>
                <a:t>Less than once a day</a:t>
              </a:r>
              <a:endParaRPr lang="en-US" sz="1200" dirty="0"/>
            </a:p>
          </p:txBody>
        </p:sp>
        <p:sp>
          <p:nvSpPr>
            <p:cNvPr id="11" name="TextBox 10"/>
            <p:cNvSpPr txBox="1"/>
            <p:nvPr/>
          </p:nvSpPr>
          <p:spPr>
            <a:xfrm>
              <a:off x="2133600" y="1290935"/>
              <a:ext cx="990600" cy="461665"/>
            </a:xfrm>
            <a:prstGeom prst="rect">
              <a:avLst/>
            </a:prstGeom>
            <a:noFill/>
          </p:spPr>
          <p:txBody>
            <a:bodyPr wrap="square" rtlCol="0">
              <a:spAutoFit/>
            </a:bodyPr>
            <a:lstStyle/>
            <a:p>
              <a:pPr algn="ctr"/>
              <a:r>
                <a:rPr lang="en-US" sz="1200" dirty="0" smtClean="0"/>
                <a:t>1-3 times per day</a:t>
              </a:r>
              <a:endParaRPr lang="en-US" sz="1200" dirty="0"/>
            </a:p>
          </p:txBody>
        </p:sp>
        <p:sp>
          <p:nvSpPr>
            <p:cNvPr id="12" name="TextBox 11"/>
            <p:cNvSpPr txBox="1"/>
            <p:nvPr/>
          </p:nvSpPr>
          <p:spPr>
            <a:xfrm>
              <a:off x="3200400" y="1295400"/>
              <a:ext cx="990600" cy="461665"/>
            </a:xfrm>
            <a:prstGeom prst="rect">
              <a:avLst/>
            </a:prstGeom>
            <a:noFill/>
          </p:spPr>
          <p:txBody>
            <a:bodyPr wrap="square" rtlCol="0">
              <a:spAutoFit/>
            </a:bodyPr>
            <a:lstStyle/>
            <a:p>
              <a:pPr algn="ctr"/>
              <a:r>
                <a:rPr lang="en-US" sz="1200" dirty="0" smtClean="0"/>
                <a:t>4-7 times per day</a:t>
              </a:r>
              <a:endParaRPr lang="en-US" sz="1200" dirty="0"/>
            </a:p>
          </p:txBody>
        </p:sp>
        <p:sp>
          <p:nvSpPr>
            <p:cNvPr id="13" name="TextBox 12"/>
            <p:cNvSpPr txBox="1"/>
            <p:nvPr/>
          </p:nvSpPr>
          <p:spPr>
            <a:xfrm>
              <a:off x="4302368" y="1295400"/>
              <a:ext cx="990600" cy="461665"/>
            </a:xfrm>
            <a:prstGeom prst="rect">
              <a:avLst/>
            </a:prstGeom>
            <a:noFill/>
          </p:spPr>
          <p:txBody>
            <a:bodyPr wrap="square" rtlCol="0">
              <a:spAutoFit/>
            </a:bodyPr>
            <a:lstStyle/>
            <a:p>
              <a:pPr algn="ctr"/>
              <a:r>
                <a:rPr lang="en-US" sz="1200" dirty="0" smtClean="0"/>
                <a:t>8-10 times per day</a:t>
              </a:r>
              <a:endParaRPr lang="en-US" sz="1200" dirty="0"/>
            </a:p>
          </p:txBody>
        </p:sp>
        <p:sp>
          <p:nvSpPr>
            <p:cNvPr id="14" name="TextBox 13"/>
            <p:cNvSpPr txBox="1"/>
            <p:nvPr/>
          </p:nvSpPr>
          <p:spPr>
            <a:xfrm>
              <a:off x="5410200" y="1295400"/>
              <a:ext cx="990600" cy="646331"/>
            </a:xfrm>
            <a:prstGeom prst="rect">
              <a:avLst/>
            </a:prstGeom>
            <a:noFill/>
          </p:spPr>
          <p:txBody>
            <a:bodyPr wrap="square" rtlCol="0">
              <a:spAutoFit/>
            </a:bodyPr>
            <a:lstStyle/>
            <a:p>
              <a:pPr algn="ctr"/>
              <a:r>
                <a:rPr lang="en-US" sz="1200" dirty="0" smtClean="0"/>
                <a:t>More than 10 times per day</a:t>
              </a:r>
              <a:endParaRPr lang="en-US" sz="1200" dirty="0"/>
            </a:p>
          </p:txBody>
        </p:sp>
        <p:sp>
          <p:nvSpPr>
            <p:cNvPr id="21" name="TextBox 20"/>
            <p:cNvSpPr txBox="1"/>
            <p:nvPr/>
          </p:nvSpPr>
          <p:spPr>
            <a:xfrm>
              <a:off x="6518032" y="1295400"/>
              <a:ext cx="1066800" cy="461665"/>
            </a:xfrm>
            <a:prstGeom prst="rect">
              <a:avLst/>
            </a:prstGeom>
            <a:noFill/>
          </p:spPr>
          <p:txBody>
            <a:bodyPr wrap="square" rtlCol="0">
              <a:spAutoFit/>
            </a:bodyPr>
            <a:lstStyle/>
            <a:p>
              <a:pPr algn="ctr"/>
              <a:r>
                <a:rPr lang="en-US" sz="1200" dirty="0" smtClean="0"/>
                <a:t>Don’t Know / No Opinion</a:t>
              </a:r>
              <a:endParaRPr lang="en-US" sz="1200" dirty="0"/>
            </a:p>
          </p:txBody>
        </p:sp>
      </p:grpSp>
    </p:spTree>
    <p:extLst>
      <p:ext uri="{BB962C8B-B14F-4D97-AF65-F5344CB8AC3E}">
        <p14:creationId xmlns:p14="http://schemas.microsoft.com/office/powerpoint/2010/main" val="1160895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524000"/>
            <a:ext cx="8683625" cy="4876800"/>
          </a:xfrm>
        </p:spPr>
        <p:txBody>
          <a:bodyPr/>
          <a:lstStyle/>
          <a:p>
            <a:r>
              <a:rPr lang="en-US" dirty="0" smtClean="0"/>
              <a:t>"Mobile phones are a huge source of vulnerability. We are definitely seeing an increase in criminal activity.”       </a:t>
            </a:r>
          </a:p>
          <a:p>
            <a:pPr lvl="1"/>
            <a:r>
              <a:rPr lang="en-US" dirty="0" smtClean="0"/>
              <a:t>Gordon Snow, assistant director of the Federal Bureau of Investigation's Cyber Division</a:t>
            </a:r>
            <a:endParaRPr lang="en-US" dirty="0"/>
          </a:p>
        </p:txBody>
      </p:sp>
      <p:sp>
        <p:nvSpPr>
          <p:cNvPr id="2" name="Title 1"/>
          <p:cNvSpPr>
            <a:spLocks noGrp="1"/>
          </p:cNvSpPr>
          <p:nvPr>
            <p:ph type="title"/>
          </p:nvPr>
        </p:nvSpPr>
        <p:spPr>
          <a:xfrm>
            <a:off x="1562100" y="0"/>
            <a:ext cx="6024563" cy="1066800"/>
          </a:xfrm>
        </p:spPr>
        <p:txBody>
          <a:bodyPr/>
          <a:lstStyle/>
          <a:p>
            <a:r>
              <a:rPr lang="en-US" dirty="0" smtClean="0"/>
              <a:t>FBI Insight</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3072808"/>
            <a:ext cx="2948903" cy="263936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0" y="3028213"/>
            <a:ext cx="2967962" cy="2651303"/>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2656" y="3200400"/>
            <a:ext cx="1447800" cy="25732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803" y="2261084"/>
            <a:ext cx="7280797" cy="409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US" dirty="0" smtClean="0"/>
              <a:t>2.1 million Apps available through Google Play</a:t>
            </a:r>
          </a:p>
          <a:p>
            <a:r>
              <a:rPr lang="en-US" dirty="0" smtClean="0"/>
              <a:t>1.8 million Apps available through Apple App store </a:t>
            </a:r>
            <a:endParaRPr lang="en-US" dirty="0"/>
          </a:p>
        </p:txBody>
      </p:sp>
      <p:sp>
        <p:nvSpPr>
          <p:cNvPr id="2" name="Title 1"/>
          <p:cNvSpPr>
            <a:spLocks noGrp="1"/>
          </p:cNvSpPr>
          <p:nvPr>
            <p:ph type="title"/>
          </p:nvPr>
        </p:nvSpPr>
        <p:spPr>
          <a:xfrm>
            <a:off x="1562100" y="0"/>
            <a:ext cx="6024563" cy="1066800"/>
          </a:xfrm>
        </p:spPr>
        <p:txBody>
          <a:bodyPr/>
          <a:lstStyle/>
          <a:p>
            <a:r>
              <a:rPr lang="en-US" dirty="0" smtClean="0"/>
              <a:t>An App for That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31775" y="1447800"/>
            <a:ext cx="8683625" cy="4953000"/>
          </a:xfrm>
        </p:spPr>
        <p:txBody>
          <a:bodyPr/>
          <a:lstStyle/>
          <a:p>
            <a:r>
              <a:rPr lang="en-US" dirty="0" smtClean="0"/>
              <a:t>Before you surrender your life to your smartphone, ensure you research and understand the vulnerabilities that may come with the technology</a:t>
            </a:r>
            <a:endParaRPr lang="en-US" dirty="0"/>
          </a:p>
        </p:txBody>
      </p:sp>
      <p:sp>
        <p:nvSpPr>
          <p:cNvPr id="2" name="Title 1"/>
          <p:cNvSpPr>
            <a:spLocks noGrp="1"/>
          </p:cNvSpPr>
          <p:nvPr>
            <p:ph type="title"/>
          </p:nvPr>
        </p:nvSpPr>
        <p:spPr>
          <a:xfrm>
            <a:off x="1562100" y="0"/>
            <a:ext cx="6024563" cy="1066800"/>
          </a:xfrm>
        </p:spPr>
        <p:txBody>
          <a:bodyPr/>
          <a:lstStyle/>
          <a:p>
            <a:r>
              <a:rPr lang="en-US" dirty="0" smtClean="0"/>
              <a:t>Vulnerabilities</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4270" y="2514600"/>
            <a:ext cx="5398633" cy="339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16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WiFi</a:t>
            </a:r>
            <a:r>
              <a:rPr lang="en-US" dirty="0" smtClean="0"/>
              <a:t> networks beacon their SSID so wireless devices can locate the network and the network access point</a:t>
            </a:r>
          </a:p>
          <a:p>
            <a:endParaRPr lang="en-US" dirty="0" smtClean="0"/>
          </a:p>
          <a:p>
            <a:r>
              <a:rPr lang="en-US" dirty="0" smtClean="0"/>
              <a:t>With </a:t>
            </a:r>
            <a:r>
              <a:rPr lang="en-US" dirty="0" smtClean="0"/>
              <a:t>free and simple to use software, someone could easily hack a </a:t>
            </a:r>
            <a:r>
              <a:rPr lang="en-US" dirty="0" err="1" smtClean="0"/>
              <a:t>WiFi</a:t>
            </a:r>
            <a:r>
              <a:rPr lang="en-US" dirty="0" smtClean="0"/>
              <a:t> network password that uses WEP, or WPA encryption</a:t>
            </a:r>
          </a:p>
          <a:p>
            <a:pPr lvl="1"/>
            <a:r>
              <a:rPr lang="en-US" dirty="0" smtClean="0"/>
              <a:t>If you are not using WPA2 to secure your </a:t>
            </a:r>
            <a:r>
              <a:rPr lang="en-US" dirty="0" err="1" smtClean="0"/>
              <a:t>WiFi</a:t>
            </a:r>
            <a:r>
              <a:rPr lang="en-US" dirty="0" smtClean="0"/>
              <a:t> network you are vulnerable to attack</a:t>
            </a:r>
          </a:p>
          <a:p>
            <a:endParaRPr lang="en-US" dirty="0" smtClean="0"/>
          </a:p>
          <a:p>
            <a:r>
              <a:rPr lang="en-US" dirty="0" err="1" smtClean="0"/>
              <a:t>Wardriving</a:t>
            </a:r>
            <a:r>
              <a:rPr lang="en-US" dirty="0" smtClean="0"/>
              <a:t>: Driving around to find weakly secured </a:t>
            </a:r>
            <a:r>
              <a:rPr lang="en-US" dirty="0" err="1" smtClean="0"/>
              <a:t>WiFi</a:t>
            </a:r>
            <a:r>
              <a:rPr lang="en-US" dirty="0" smtClean="0"/>
              <a:t> networks to hack</a:t>
            </a:r>
          </a:p>
          <a:p>
            <a:endParaRPr lang="en-US" dirty="0" smtClean="0"/>
          </a:p>
          <a:p>
            <a:r>
              <a:rPr lang="en-US" dirty="0" smtClean="0"/>
              <a:t>If </a:t>
            </a:r>
            <a:r>
              <a:rPr lang="en-US" dirty="0" smtClean="0"/>
              <a:t>you are on the same network as someone else, you are trusting them to have access to ALL of your files</a:t>
            </a:r>
            <a:endParaRPr lang="en-US" dirty="0"/>
          </a:p>
        </p:txBody>
      </p:sp>
      <p:sp>
        <p:nvSpPr>
          <p:cNvPr id="2" name="Title 1"/>
          <p:cNvSpPr>
            <a:spLocks noGrp="1"/>
          </p:cNvSpPr>
          <p:nvPr>
            <p:ph type="title"/>
          </p:nvPr>
        </p:nvSpPr>
        <p:spPr>
          <a:xfrm>
            <a:off x="1562100" y="0"/>
            <a:ext cx="6024563" cy="1066800"/>
          </a:xfrm>
        </p:spPr>
        <p:txBody>
          <a:bodyPr/>
          <a:lstStyle/>
          <a:p>
            <a:r>
              <a:rPr lang="en-US" dirty="0" err="1" smtClean="0"/>
              <a:t>WiFi</a:t>
            </a:r>
            <a:endParaRPr lang="en-US" dirty="0"/>
          </a:p>
        </p:txBody>
      </p:sp>
    </p:spTree>
    <p:extLst>
      <p:ext uri="{BB962C8B-B14F-4D97-AF65-F5344CB8AC3E}">
        <p14:creationId xmlns:p14="http://schemas.microsoft.com/office/powerpoint/2010/main" val="362632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OPSEC Overview</a:t>
            </a:r>
          </a:p>
          <a:p>
            <a:r>
              <a:rPr lang="en-US" dirty="0" smtClean="0"/>
              <a:t>What is wireless</a:t>
            </a:r>
          </a:p>
          <a:p>
            <a:r>
              <a:rPr lang="en-US" dirty="0" smtClean="0"/>
              <a:t>Use of wireless in the Navy</a:t>
            </a:r>
          </a:p>
          <a:p>
            <a:r>
              <a:rPr lang="en-US" dirty="0" smtClean="0"/>
              <a:t>Why we can’t use wireless</a:t>
            </a:r>
          </a:p>
          <a:p>
            <a:r>
              <a:rPr lang="en-US" dirty="0" smtClean="0"/>
              <a:t>Wireless threats</a:t>
            </a:r>
          </a:p>
          <a:p>
            <a:r>
              <a:rPr lang="en-US" dirty="0" smtClean="0"/>
              <a:t>What we can do about it</a:t>
            </a:r>
          </a:p>
        </p:txBody>
      </p:sp>
      <p:sp>
        <p:nvSpPr>
          <p:cNvPr id="5" name="Title 2"/>
          <p:cNvSpPr>
            <a:spLocks noGrp="1"/>
          </p:cNvSpPr>
          <p:nvPr>
            <p:ph type="title"/>
          </p:nvPr>
        </p:nvSpPr>
        <p:spPr>
          <a:xfrm>
            <a:off x="1562100" y="0"/>
            <a:ext cx="6024563" cy="1066800"/>
          </a:xfrm>
        </p:spPr>
        <p:txBody>
          <a:bodyPr/>
          <a:lstStyle/>
          <a:p>
            <a:r>
              <a:rPr lang="en-US" dirty="0" smtClean="0"/>
              <a:t>Overview</a:t>
            </a:r>
            <a:endParaRPr lang="en-US" dirty="0"/>
          </a:p>
        </p:txBody>
      </p:sp>
    </p:spTree>
    <p:extLst>
      <p:ext uri="{BB962C8B-B14F-4D97-AF65-F5344CB8AC3E}">
        <p14:creationId xmlns:p14="http://schemas.microsoft.com/office/powerpoint/2010/main" val="211358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524000"/>
            <a:ext cx="8683625" cy="4876800"/>
          </a:xfrm>
        </p:spPr>
        <p:txBody>
          <a:bodyPr/>
          <a:lstStyle/>
          <a:p>
            <a:r>
              <a:rPr lang="en-US" dirty="0" smtClean="0"/>
              <a:t>Computers that have Wireless Network Interface Cards are also susceptible to attack:</a:t>
            </a:r>
          </a:p>
          <a:p>
            <a:pPr lvl="1"/>
            <a:r>
              <a:rPr lang="en-US" dirty="0" smtClean="0"/>
              <a:t>Attackers can search for and locate Wireless NICs on devices and then remotely connect to those devices</a:t>
            </a:r>
          </a:p>
          <a:p>
            <a:pPr lvl="1"/>
            <a:r>
              <a:rPr lang="en-US" dirty="0" smtClean="0"/>
              <a:t>This can be done by spoofing the MAC address of a trusted device or simply beaconing the NIC</a:t>
            </a:r>
          </a:p>
          <a:p>
            <a:pPr lvl="1"/>
            <a:endParaRPr lang="en-US" dirty="0"/>
          </a:p>
        </p:txBody>
      </p:sp>
      <p:sp>
        <p:nvSpPr>
          <p:cNvPr id="2" name="Title 1"/>
          <p:cNvSpPr>
            <a:spLocks noGrp="1"/>
          </p:cNvSpPr>
          <p:nvPr>
            <p:ph type="title"/>
          </p:nvPr>
        </p:nvSpPr>
        <p:spPr>
          <a:xfrm>
            <a:off x="1562100" y="0"/>
            <a:ext cx="6024563" cy="1066800"/>
          </a:xfrm>
        </p:spPr>
        <p:txBody>
          <a:bodyPr/>
          <a:lstStyle/>
          <a:p>
            <a:r>
              <a:rPr lang="en-US" dirty="0" err="1" smtClean="0"/>
              <a:t>WiFi</a:t>
            </a:r>
            <a:r>
              <a:rPr lang="en-US" dirty="0" smtClean="0"/>
              <a:t> </a:t>
            </a:r>
            <a:r>
              <a:rPr lang="en-US" dirty="0" smtClean="0"/>
              <a:t>Cont’d</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3572" y="3604844"/>
            <a:ext cx="3136455" cy="1957755"/>
          </a:xfrm>
          <a:prstGeom prst="rect">
            <a:avLst/>
          </a:prstGeom>
        </p:spPr>
      </p:pic>
    </p:spTree>
    <p:extLst>
      <p:ext uri="{BB962C8B-B14F-4D97-AF65-F5344CB8AC3E}">
        <p14:creationId xmlns:p14="http://schemas.microsoft.com/office/powerpoint/2010/main" val="1014958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0"/>
            <a:ext cx="6024563" cy="1066800"/>
          </a:xfrm>
        </p:spPr>
        <p:txBody>
          <a:bodyPr/>
          <a:lstStyle/>
          <a:p>
            <a:r>
              <a:rPr lang="en-US" dirty="0" smtClean="0"/>
              <a:t>Landline vs. Wireless</a:t>
            </a:r>
            <a:endParaRPr lang="en-US" dirty="0"/>
          </a:p>
        </p:txBody>
      </p:sp>
      <p:pic>
        <p:nvPicPr>
          <p:cNvPr id="4" name="Picture 3"/>
          <p:cNvPicPr>
            <a:picLocks noChangeAspect="1"/>
          </p:cNvPicPr>
          <p:nvPr/>
        </p:nvPicPr>
        <p:blipFill>
          <a:blip r:embed="rId3"/>
          <a:stretch>
            <a:fillRect/>
          </a:stretch>
        </p:blipFill>
        <p:spPr>
          <a:xfrm>
            <a:off x="1559168" y="1295400"/>
            <a:ext cx="6026943" cy="5257800"/>
          </a:xfrm>
          <a:prstGeom prst="rect">
            <a:avLst/>
          </a:prstGeom>
        </p:spPr>
      </p:pic>
    </p:spTree>
    <p:extLst>
      <p:ext uri="{BB962C8B-B14F-4D97-AF65-F5344CB8AC3E}">
        <p14:creationId xmlns:p14="http://schemas.microsoft.com/office/powerpoint/2010/main" val="1357562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robert.s.carey\Pictures\EMOTIONALREACTI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 y="2362200"/>
            <a:ext cx="5067300" cy="20842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smtClean="0"/>
              <a:t>How would you feel if your phone was lost or stolen</a:t>
            </a:r>
          </a:p>
          <a:p>
            <a:r>
              <a:rPr lang="en-US" smtClean="0"/>
              <a:t>What would you do to get it back  </a:t>
            </a:r>
          </a:p>
          <a:p>
            <a:endParaRPr lang="en-US" dirty="0"/>
          </a:p>
        </p:txBody>
      </p:sp>
      <p:sp>
        <p:nvSpPr>
          <p:cNvPr id="2" name="Title 1"/>
          <p:cNvSpPr>
            <a:spLocks noGrp="1"/>
          </p:cNvSpPr>
          <p:nvPr>
            <p:ph type="title"/>
          </p:nvPr>
        </p:nvSpPr>
        <p:spPr>
          <a:xfrm>
            <a:off x="1562100" y="0"/>
            <a:ext cx="6024563" cy="1066800"/>
          </a:xfrm>
        </p:spPr>
        <p:txBody>
          <a:bodyPr/>
          <a:lstStyle/>
          <a:p>
            <a:r>
              <a:rPr lang="en-US" dirty="0" smtClean="0"/>
              <a:t>Value</a:t>
            </a:r>
            <a:endParaRPr lang="en-US" dirty="0"/>
          </a:p>
        </p:txBody>
      </p:sp>
      <p:pic>
        <p:nvPicPr>
          <p:cNvPr id="23" name="Picture 22"/>
          <p:cNvPicPr>
            <a:picLocks noChangeAspect="1"/>
          </p:cNvPicPr>
          <p:nvPr/>
        </p:nvPicPr>
        <p:blipFill>
          <a:blip r:embed="rId4"/>
          <a:stretch>
            <a:fillRect/>
          </a:stretch>
        </p:blipFill>
        <p:spPr>
          <a:xfrm>
            <a:off x="5299074" y="2498798"/>
            <a:ext cx="3736011" cy="1920802"/>
          </a:xfrm>
          <a:prstGeom prst="rect">
            <a:avLst/>
          </a:prstGeom>
        </p:spPr>
      </p:pic>
      <p:pic>
        <p:nvPicPr>
          <p:cNvPr id="5" name="Picture 4"/>
          <p:cNvPicPr>
            <a:picLocks noChangeAspect="1"/>
          </p:cNvPicPr>
          <p:nvPr/>
        </p:nvPicPr>
        <p:blipFill>
          <a:blip r:embed="rId5"/>
          <a:stretch>
            <a:fillRect/>
          </a:stretch>
        </p:blipFill>
        <p:spPr>
          <a:xfrm>
            <a:off x="1281112" y="4495800"/>
            <a:ext cx="6581775" cy="1866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775" y="1447800"/>
            <a:ext cx="8607425" cy="4724400"/>
          </a:xfrm>
        </p:spPr>
        <p:txBody>
          <a:bodyPr/>
          <a:lstStyle/>
          <a:p>
            <a:r>
              <a:rPr lang="en-US" dirty="0" smtClean="0"/>
              <a:t>What would you be willing to trade for the use of your cellphone?</a:t>
            </a:r>
            <a:endParaRPr lang="en-US" dirty="0"/>
          </a:p>
        </p:txBody>
      </p:sp>
      <p:sp>
        <p:nvSpPr>
          <p:cNvPr id="3" name="Title 2"/>
          <p:cNvSpPr>
            <a:spLocks noGrp="1"/>
          </p:cNvSpPr>
          <p:nvPr>
            <p:ph type="title"/>
          </p:nvPr>
        </p:nvSpPr>
        <p:spPr>
          <a:xfrm>
            <a:off x="1562100" y="0"/>
            <a:ext cx="6024563" cy="1066800"/>
          </a:xfrm>
        </p:spPr>
        <p:txBody>
          <a:bodyPr/>
          <a:lstStyle/>
          <a:p>
            <a:r>
              <a:rPr lang="en-US" dirty="0" smtClean="0"/>
              <a:t>Tradeoff</a:t>
            </a:r>
            <a:endParaRPr lang="en-US" dirty="0"/>
          </a:p>
        </p:txBody>
      </p:sp>
      <p:grpSp>
        <p:nvGrpSpPr>
          <p:cNvPr id="8" name="Group 7"/>
          <p:cNvGrpSpPr/>
          <p:nvPr/>
        </p:nvGrpSpPr>
        <p:grpSpPr>
          <a:xfrm>
            <a:off x="76200" y="2057400"/>
            <a:ext cx="8991600" cy="4067175"/>
            <a:chOff x="0" y="2057400"/>
            <a:chExt cx="9144000" cy="4067175"/>
          </a:xfrm>
        </p:grpSpPr>
        <p:pic>
          <p:nvPicPr>
            <p:cNvPr id="4" name="Picture 3"/>
            <p:cNvPicPr>
              <a:picLocks noChangeAspect="1"/>
            </p:cNvPicPr>
            <p:nvPr/>
          </p:nvPicPr>
          <p:blipFill>
            <a:blip r:embed="rId2"/>
            <a:stretch>
              <a:fillRect/>
            </a:stretch>
          </p:blipFill>
          <p:spPr>
            <a:xfrm>
              <a:off x="0" y="2057400"/>
              <a:ext cx="9144000" cy="4067175"/>
            </a:xfrm>
            <a:prstGeom prst="rect">
              <a:avLst/>
            </a:prstGeom>
          </p:spPr>
        </p:pic>
        <p:cxnSp>
          <p:nvCxnSpPr>
            <p:cNvPr id="6" name="Straight Connector 5"/>
            <p:cNvCxnSpPr/>
            <p:nvPr/>
          </p:nvCxnSpPr>
          <p:spPr>
            <a:xfrm>
              <a:off x="0" y="2057400"/>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0960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4602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is the biggest security risk when it comes to  wireless usage?</a:t>
            </a:r>
          </a:p>
          <a:p>
            <a:endParaRPr lang="en-US" dirty="0"/>
          </a:p>
        </p:txBody>
      </p:sp>
      <p:sp>
        <p:nvSpPr>
          <p:cNvPr id="2" name="Title 1"/>
          <p:cNvSpPr>
            <a:spLocks noGrp="1"/>
          </p:cNvSpPr>
          <p:nvPr>
            <p:ph type="title"/>
          </p:nvPr>
        </p:nvSpPr>
        <p:spPr>
          <a:xfrm>
            <a:off x="1562100" y="-1"/>
            <a:ext cx="6024563" cy="1110071"/>
          </a:xfrm>
        </p:spPr>
        <p:txBody>
          <a:bodyPr/>
          <a:lstStyle/>
          <a:p>
            <a:r>
              <a:rPr lang="en-US" smtClean="0"/>
              <a:t>Security Risk</a:t>
            </a:r>
            <a:endParaRPr lang="en-US" dirty="0"/>
          </a:p>
        </p:txBody>
      </p:sp>
      <p:pic>
        <p:nvPicPr>
          <p:cNvPr id="276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93721" y="2113189"/>
            <a:ext cx="1440679" cy="2064544"/>
          </a:xfrm>
          <a:prstGeom prst="ellipse">
            <a:avLst/>
          </a:prstGeom>
          <a:noFill/>
          <a:ln w="76200">
            <a:solidFill>
              <a:schemeClr val="bg1">
                <a:lumMod val="65000"/>
              </a:schemeClr>
            </a:solidFill>
            <a:miter lim="800000"/>
            <a:headEnd/>
            <a:tailEnd/>
          </a:ln>
          <a:effectLst>
            <a:reflection blurRad="6350" stA="50000" endA="300" endPos="90000" dir="5400000" sy="-100000" algn="bl" rotWithShape="0"/>
          </a:effectLst>
        </p:spPr>
      </p:pic>
      <p:sp>
        <p:nvSpPr>
          <p:cNvPr id="8" name="Rectangle 7"/>
          <p:cNvSpPr/>
          <p:nvPr/>
        </p:nvSpPr>
        <p:spPr>
          <a:xfrm>
            <a:off x="1908559" y="2209800"/>
            <a:ext cx="4876801" cy="369332"/>
          </a:xfrm>
          <a:prstGeom prst="rect">
            <a:avLst/>
          </a:prstGeom>
        </p:spPr>
        <p:txBody>
          <a:bodyPr wrap="square">
            <a:spAutoFit/>
          </a:bodyPr>
          <a:lstStyle/>
          <a:p>
            <a:r>
              <a:rPr lang="en-US" b="1" dirty="0" smtClean="0"/>
              <a:t>Answer:  You…….  The user.</a:t>
            </a:r>
            <a:endParaRPr lang="en-US" b="1" dirty="0"/>
          </a:p>
        </p:txBody>
      </p:sp>
      <p:sp>
        <p:nvSpPr>
          <p:cNvPr id="9" name="Rectangle 8"/>
          <p:cNvSpPr/>
          <p:nvPr/>
        </p:nvSpPr>
        <p:spPr>
          <a:xfrm>
            <a:off x="381000" y="3145461"/>
            <a:ext cx="6096000" cy="1477328"/>
          </a:xfrm>
          <a:prstGeom prst="rect">
            <a:avLst/>
          </a:prstGeom>
        </p:spPr>
        <p:txBody>
          <a:bodyPr wrap="square">
            <a:spAutoFit/>
          </a:bodyPr>
          <a:lstStyle/>
          <a:p>
            <a:pPr marL="285750" indent="-285750">
              <a:buFont typeface="Arial" panose="020B0604020202020204" pitchFamily="34" charset="0"/>
              <a:buChar char="•"/>
            </a:pPr>
            <a:r>
              <a:rPr lang="en-US" b="1" dirty="0" smtClean="0"/>
              <a:t>Like most people, when it comes to new technology, we want it and we want it now.  We usually start using this technology for all the benefits promised without understanding the vulnerabilities or the security features available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fade">
                                      <p:cBhvr>
                                        <p:cTn id="12" dur="2000"/>
                                        <p:tgtEl>
                                          <p:spTgt spid="27650"/>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PPEDs </a:t>
            </a:r>
            <a:r>
              <a:rPr lang="en-US" dirty="0"/>
              <a:t>are </a:t>
            </a:r>
            <a:r>
              <a:rPr lang="en-US" dirty="0" smtClean="0"/>
              <a:t>prohibited:</a:t>
            </a:r>
          </a:p>
          <a:p>
            <a:pPr lvl="1"/>
            <a:r>
              <a:rPr lang="en-US" dirty="0" smtClean="0"/>
              <a:t>If </a:t>
            </a:r>
            <a:r>
              <a:rPr lang="en-US" dirty="0"/>
              <a:t>they contain cellular and/or Wi-Fi transceivers, or other </a:t>
            </a:r>
            <a:r>
              <a:rPr lang="en-US" dirty="0" smtClean="0"/>
              <a:t>technologies </a:t>
            </a:r>
            <a:r>
              <a:rPr lang="en-US" dirty="0"/>
              <a:t>not permitted in para 5.a. of this </a:t>
            </a:r>
            <a:r>
              <a:rPr lang="en-US" dirty="0" smtClean="0"/>
              <a:t>ALNAV.</a:t>
            </a:r>
          </a:p>
          <a:p>
            <a:pPr lvl="1"/>
            <a:r>
              <a:rPr lang="en-US" dirty="0" smtClean="0"/>
              <a:t>If they have photographic, video capture/recording, microphone, and/or </a:t>
            </a:r>
            <a:r>
              <a:rPr lang="en-US" dirty="0"/>
              <a:t>audio recording capabilities.</a:t>
            </a:r>
          </a:p>
          <a:p>
            <a:pPr lvl="1"/>
            <a:r>
              <a:rPr lang="en-US" dirty="0" smtClean="0"/>
              <a:t>From </a:t>
            </a:r>
            <a:r>
              <a:rPr lang="en-US" dirty="0"/>
              <a:t>being connected to any government information system either </a:t>
            </a:r>
            <a:r>
              <a:rPr lang="en-US" dirty="0" smtClean="0"/>
              <a:t>directly </a:t>
            </a:r>
            <a:r>
              <a:rPr lang="en-US" dirty="0"/>
              <a:t>or indirectly using wired or wireless accessories (e.g., Bluetooth </a:t>
            </a:r>
            <a:r>
              <a:rPr lang="en-US" dirty="0" smtClean="0"/>
              <a:t>dongles </a:t>
            </a:r>
            <a:r>
              <a:rPr lang="en-US" dirty="0"/>
              <a:t>and charging cables).</a:t>
            </a:r>
          </a:p>
          <a:p>
            <a:pPr lvl="1"/>
            <a:r>
              <a:rPr lang="en-US" dirty="0" smtClean="0"/>
              <a:t>If </a:t>
            </a:r>
            <a:r>
              <a:rPr lang="en-US" dirty="0"/>
              <a:t>they have removable media installed.</a:t>
            </a:r>
          </a:p>
          <a:p>
            <a:pPr lvl="1"/>
            <a:r>
              <a:rPr lang="en-US" dirty="0" smtClean="0"/>
              <a:t>If </a:t>
            </a:r>
            <a:r>
              <a:rPr lang="en-US" dirty="0"/>
              <a:t>they have the capability to perform radio frequency </a:t>
            </a:r>
            <a:r>
              <a:rPr lang="en-US" dirty="0" smtClean="0"/>
              <a:t>transmissions </a:t>
            </a:r>
            <a:r>
              <a:rPr lang="en-US" dirty="0"/>
              <a:t>at greater than 100 </a:t>
            </a:r>
            <a:r>
              <a:rPr lang="en-US" dirty="0" err="1"/>
              <a:t>milliwatts</a:t>
            </a:r>
            <a:r>
              <a:rPr lang="en-US" dirty="0"/>
              <a:t> (</a:t>
            </a:r>
            <a:r>
              <a:rPr lang="en-US" dirty="0" err="1"/>
              <a:t>mW</a:t>
            </a:r>
            <a:r>
              <a:rPr lang="en-US" dirty="0"/>
              <a:t>) Equivalent </a:t>
            </a:r>
            <a:r>
              <a:rPr lang="en-US" dirty="0" err="1"/>
              <a:t>Isotropically</a:t>
            </a:r>
            <a:r>
              <a:rPr lang="en-US" dirty="0"/>
              <a:t> </a:t>
            </a:r>
            <a:r>
              <a:rPr lang="en-US" dirty="0" smtClean="0"/>
              <a:t>Radiated </a:t>
            </a:r>
            <a:r>
              <a:rPr lang="en-US" dirty="0"/>
              <a:t>Power (EIRP).  Where feasible, EIRP shall be determined using FCC </a:t>
            </a:r>
            <a:r>
              <a:rPr lang="en-US" dirty="0" smtClean="0"/>
              <a:t>data</a:t>
            </a:r>
            <a:r>
              <a:rPr lang="en-US" dirty="0"/>
              <a:t>.</a:t>
            </a:r>
          </a:p>
          <a:p>
            <a:pPr lvl="1"/>
            <a:endParaRPr lang="en-US" dirty="0"/>
          </a:p>
        </p:txBody>
      </p:sp>
      <p:sp>
        <p:nvSpPr>
          <p:cNvPr id="2" name="Title 1"/>
          <p:cNvSpPr>
            <a:spLocks noGrp="1"/>
          </p:cNvSpPr>
          <p:nvPr>
            <p:ph type="title"/>
          </p:nvPr>
        </p:nvSpPr>
        <p:spPr>
          <a:xfrm>
            <a:off x="1562100" y="0"/>
            <a:ext cx="6024563" cy="1066800"/>
          </a:xfrm>
        </p:spPr>
        <p:txBody>
          <a:bodyPr/>
          <a:lstStyle/>
          <a:p>
            <a:r>
              <a:rPr lang="en-US" dirty="0" smtClean="0"/>
              <a:t>Navy Networks</a:t>
            </a:r>
            <a:endParaRPr lang="en-US" dirty="0"/>
          </a:p>
        </p:txBody>
      </p:sp>
      <p:grpSp>
        <p:nvGrpSpPr>
          <p:cNvPr id="7" name="Group 6"/>
          <p:cNvGrpSpPr/>
          <p:nvPr/>
        </p:nvGrpSpPr>
        <p:grpSpPr>
          <a:xfrm>
            <a:off x="5791200" y="4629901"/>
            <a:ext cx="3200400" cy="1905000"/>
            <a:chOff x="2685928" y="3251347"/>
            <a:chExt cx="4044425" cy="2628896"/>
          </a:xfrm>
        </p:grpSpPr>
        <p:pic>
          <p:nvPicPr>
            <p:cNvPr id="7170" name="Picture 2" descr="http://media.treehugger.com/assets/images/2011/10/cell-phone-charging-stan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5928" y="3251347"/>
              <a:ext cx="4044425" cy="2628896"/>
            </a:xfrm>
            <a:prstGeom prst="rect">
              <a:avLst/>
            </a:prstGeom>
            <a:noFill/>
            <a:ln w="3175">
              <a:solidFill>
                <a:schemeClr val="tx1"/>
              </a:solidFill>
            </a:ln>
          </p:spPr>
        </p:pic>
        <p:sp>
          <p:nvSpPr>
            <p:cNvPr id="5" name="TextBox 4"/>
            <p:cNvSpPr txBox="1"/>
            <p:nvPr/>
          </p:nvSpPr>
          <p:spPr>
            <a:xfrm rot="19388326">
              <a:off x="2732034" y="4000860"/>
              <a:ext cx="3749034" cy="830997"/>
            </a:xfrm>
            <a:prstGeom prst="rect">
              <a:avLst/>
            </a:prstGeom>
            <a:noFill/>
            <a:effectLst>
              <a:innerShdw blurRad="63500" dist="50800" dir="8100000">
                <a:prstClr val="black">
                  <a:alpha val="50000"/>
                </a:prstClr>
              </a:innerShdw>
            </a:effectLst>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latin typeface="Stencil" pitchFamily="82" charset="0"/>
                </a:rPr>
                <a:t>DON’T DO IT</a:t>
              </a:r>
              <a:endParaRPr lang="en-US" sz="4800" b="1" dirty="0">
                <a:solidFill>
                  <a:srgbClr val="FF0000"/>
                </a:solidFill>
                <a:effectLst>
                  <a:outerShdw blurRad="38100" dist="38100" dir="2700000" algn="tl">
                    <a:srgbClr val="000000">
                      <a:alpha val="43137"/>
                    </a:srgbClr>
                  </a:outerShdw>
                </a:effectLst>
                <a:latin typeface="Stencil" pitchFamily="82"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Never store sensitive data on smart phones </a:t>
            </a:r>
          </a:p>
          <a:p>
            <a:r>
              <a:rPr lang="en-US" dirty="0" smtClean="0"/>
              <a:t>Enable password protection</a:t>
            </a:r>
          </a:p>
          <a:p>
            <a:r>
              <a:rPr lang="en-US" dirty="0" smtClean="0"/>
              <a:t>Update device regularly, include anti-virus software</a:t>
            </a:r>
          </a:p>
          <a:p>
            <a:r>
              <a:rPr lang="en-US" dirty="0" smtClean="0"/>
              <a:t>Do not open suspicious email or click unknown links </a:t>
            </a:r>
          </a:p>
          <a:p>
            <a:r>
              <a:rPr lang="en-US" dirty="0" smtClean="0"/>
              <a:t>Do not leave phone unattended in public</a:t>
            </a:r>
          </a:p>
          <a:p>
            <a:r>
              <a:rPr lang="en-US" dirty="0" smtClean="0"/>
              <a:t>Activate lock-out screen</a:t>
            </a:r>
          </a:p>
          <a:p>
            <a:r>
              <a:rPr lang="en-US" dirty="0" smtClean="0"/>
              <a:t>Enable encryption where possible</a:t>
            </a:r>
          </a:p>
          <a:p>
            <a:r>
              <a:rPr lang="en-US" dirty="0" smtClean="0"/>
              <a:t>Only purchase apps from legitimate marketplaces  </a:t>
            </a:r>
          </a:p>
          <a:p>
            <a:r>
              <a:rPr lang="en-US" dirty="0" smtClean="0"/>
              <a:t>Turn off GPS &amp; Bluetooth when not in use</a:t>
            </a:r>
          </a:p>
          <a:p>
            <a:r>
              <a:rPr lang="en-US" dirty="0" smtClean="0"/>
              <a:t>Never “jailbreak” or “root” smartphone</a:t>
            </a:r>
          </a:p>
          <a:p>
            <a:r>
              <a:rPr lang="en-US" dirty="0" smtClean="0"/>
              <a:t>Understand apps you download/use and what data the app accesses</a:t>
            </a:r>
          </a:p>
          <a:p>
            <a:r>
              <a:rPr lang="en-US" dirty="0" smtClean="0"/>
              <a:t>Disable Geo-tagging</a:t>
            </a:r>
          </a:p>
          <a:p>
            <a:r>
              <a:rPr lang="en-US" dirty="0" smtClean="0"/>
              <a:t>Keep phone screen clean</a:t>
            </a:r>
          </a:p>
          <a:p>
            <a:r>
              <a:rPr lang="en-US" dirty="0" smtClean="0"/>
              <a:t>Data sanitize your device before redistributing</a:t>
            </a:r>
          </a:p>
          <a:p>
            <a:endParaRPr lang="en-US" dirty="0"/>
          </a:p>
        </p:txBody>
      </p:sp>
      <p:sp>
        <p:nvSpPr>
          <p:cNvPr id="2" name="Title 1"/>
          <p:cNvSpPr>
            <a:spLocks noGrp="1"/>
          </p:cNvSpPr>
          <p:nvPr>
            <p:ph type="title"/>
          </p:nvPr>
        </p:nvSpPr>
        <p:spPr>
          <a:xfrm>
            <a:off x="1562100" y="0"/>
            <a:ext cx="6024563" cy="1066800"/>
          </a:xfrm>
        </p:spPr>
        <p:txBody>
          <a:bodyPr/>
          <a:lstStyle/>
          <a:p>
            <a:r>
              <a:rPr lang="en-US" dirty="0" smtClean="0"/>
              <a:t>Recommendations</a:t>
            </a:r>
            <a:endParaRPr lang="en-US" dirty="0"/>
          </a:p>
        </p:txBody>
      </p:sp>
    </p:spTree>
    <p:extLst>
      <p:ext uri="{BB962C8B-B14F-4D97-AF65-F5344CB8AC3E}">
        <p14:creationId xmlns:p14="http://schemas.microsoft.com/office/powerpoint/2010/main" val="1182603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…that </a:t>
            </a:r>
            <a:r>
              <a:rPr lang="en-US" dirty="0" smtClean="0"/>
              <a:t>introduces a vulnerability into our DoD networks</a:t>
            </a:r>
          </a:p>
          <a:p>
            <a:pPr lvl="1"/>
            <a:r>
              <a:rPr lang="en-US" dirty="0" smtClean="0"/>
              <a:t>Our adversaries are constantly probing our network for weaknesses in order to:</a:t>
            </a:r>
          </a:p>
          <a:p>
            <a:pPr lvl="2"/>
            <a:r>
              <a:rPr lang="en-US" dirty="0" smtClean="0"/>
              <a:t>Collect critical or classified information</a:t>
            </a:r>
          </a:p>
          <a:p>
            <a:pPr lvl="2"/>
            <a:r>
              <a:rPr lang="en-US" dirty="0" smtClean="0"/>
              <a:t>Interrupt our ability to communicate</a:t>
            </a:r>
          </a:p>
          <a:p>
            <a:pPr lvl="2"/>
            <a:r>
              <a:rPr lang="en-US" dirty="0" smtClean="0"/>
              <a:t>Attack our critical infrastructure</a:t>
            </a:r>
          </a:p>
          <a:p>
            <a:pPr lvl="2"/>
            <a:r>
              <a:rPr lang="en-US" dirty="0" smtClean="0"/>
              <a:t>Decrease our capabilities</a:t>
            </a:r>
          </a:p>
          <a:p>
            <a:pPr lvl="2"/>
            <a:r>
              <a:rPr lang="en-US" dirty="0" smtClean="0"/>
              <a:t>Decrease our mission effectiveness</a:t>
            </a:r>
          </a:p>
          <a:p>
            <a:endParaRPr lang="en-US" dirty="0" smtClean="0"/>
          </a:p>
          <a:p>
            <a:r>
              <a:rPr lang="en-US" dirty="0" smtClean="0"/>
              <a:t>If you do not understand the risk you cannot assume </a:t>
            </a:r>
            <a:r>
              <a:rPr lang="en-US" dirty="0" smtClean="0"/>
              <a:t>it</a:t>
            </a:r>
          </a:p>
          <a:p>
            <a:endParaRPr lang="en-US" dirty="0" smtClean="0"/>
          </a:p>
          <a:p>
            <a:r>
              <a:rPr lang="en-US" dirty="0" smtClean="0"/>
              <a:t>Be a good steward of technology and information</a:t>
            </a:r>
          </a:p>
        </p:txBody>
      </p:sp>
      <p:sp>
        <p:nvSpPr>
          <p:cNvPr id="2" name="Title 1"/>
          <p:cNvSpPr>
            <a:spLocks noGrp="1"/>
          </p:cNvSpPr>
          <p:nvPr>
            <p:ph type="title"/>
          </p:nvPr>
        </p:nvSpPr>
        <p:spPr>
          <a:xfrm>
            <a:off x="1562100" y="0"/>
            <a:ext cx="6024563" cy="1066800"/>
          </a:xfrm>
        </p:spPr>
        <p:txBody>
          <a:bodyPr/>
          <a:lstStyle/>
          <a:p>
            <a:r>
              <a:rPr lang="en-US" dirty="0" smtClean="0"/>
              <a:t>Don’t Be the One</a:t>
            </a:r>
            <a:endParaRPr lang="en-US" dirty="0"/>
          </a:p>
        </p:txBody>
      </p:sp>
    </p:spTree>
    <p:extLst>
      <p:ext uri="{BB962C8B-B14F-4D97-AF65-F5344CB8AC3E}">
        <p14:creationId xmlns:p14="http://schemas.microsoft.com/office/powerpoint/2010/main" val="5236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OPSEC Overview</a:t>
            </a:r>
          </a:p>
          <a:p>
            <a:r>
              <a:rPr lang="en-US" dirty="0" smtClean="0"/>
              <a:t>What is wireless</a:t>
            </a:r>
          </a:p>
          <a:p>
            <a:r>
              <a:rPr lang="en-US" dirty="0" smtClean="0"/>
              <a:t>Use of wireless in the Navy</a:t>
            </a:r>
          </a:p>
          <a:p>
            <a:r>
              <a:rPr lang="en-US" dirty="0" smtClean="0"/>
              <a:t>Why we can’t use wireless</a:t>
            </a:r>
          </a:p>
          <a:p>
            <a:r>
              <a:rPr lang="en-US" dirty="0" smtClean="0"/>
              <a:t>Wireless threats</a:t>
            </a:r>
          </a:p>
          <a:p>
            <a:r>
              <a:rPr lang="en-US" dirty="0" smtClean="0"/>
              <a:t>What we can do about it</a:t>
            </a:r>
            <a:endParaRPr lang="en-US" dirty="0"/>
          </a:p>
        </p:txBody>
      </p:sp>
      <p:sp>
        <p:nvSpPr>
          <p:cNvPr id="6" name="Title 5"/>
          <p:cNvSpPr>
            <a:spLocks noGrp="1"/>
          </p:cNvSpPr>
          <p:nvPr>
            <p:ph type="title"/>
          </p:nvPr>
        </p:nvSpPr>
        <p:spPr>
          <a:xfrm>
            <a:off x="1562100" y="0"/>
            <a:ext cx="6024563" cy="1066800"/>
          </a:xfrm>
        </p:spPr>
        <p:txBody>
          <a:bodyPr/>
          <a:lstStyle/>
          <a:p>
            <a:r>
              <a:rPr lang="en-US" dirty="0" smtClean="0"/>
              <a:t>Summary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60707" y="2066543"/>
            <a:ext cx="1933940" cy="192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2100" y="0"/>
            <a:ext cx="6024563" cy="1066800"/>
          </a:xfrm>
        </p:spPr>
        <p:txBody>
          <a:bodyPr/>
          <a:lstStyle/>
          <a:p>
            <a:r>
              <a:rPr lang="en-US" dirty="0" smtClean="0"/>
              <a:t>Contact Information</a:t>
            </a:r>
            <a:endParaRPr lang="en-US" dirty="0"/>
          </a:p>
        </p:txBody>
      </p:sp>
      <p:pic>
        <p:nvPicPr>
          <p:cNvPr id="35" name="Content Placeholder 2"/>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353571" y="2063122"/>
            <a:ext cx="1933941" cy="1933941"/>
          </a:xfrm>
        </p:spPr>
      </p:pic>
      <p:sp>
        <p:nvSpPr>
          <p:cNvPr id="36" name="Content Placeholder 3"/>
          <p:cNvSpPr>
            <a:spLocks noGrp="1"/>
          </p:cNvSpPr>
          <p:nvPr>
            <p:ph sz="half" idx="2"/>
          </p:nvPr>
        </p:nvSpPr>
        <p:spPr>
          <a:xfrm>
            <a:off x="5742432" y="4035552"/>
            <a:ext cx="3148953" cy="1441704"/>
          </a:xfrm>
        </p:spPr>
        <p:txBody>
          <a:bodyPr/>
          <a:lstStyle/>
          <a:p>
            <a:pPr marL="0" indent="0" algn="ctr">
              <a:buNone/>
            </a:pPr>
            <a:r>
              <a:rPr lang="en-US" sz="1000" dirty="0" smtClean="0"/>
              <a:t>OPSEC@Navy.mil or NAVY_OPSEC@us.navy.mil</a:t>
            </a:r>
          </a:p>
          <a:p>
            <a:pPr marL="0" indent="0" algn="ctr">
              <a:buNone/>
            </a:pPr>
            <a:r>
              <a:rPr lang="en-US" sz="1000" dirty="0" smtClean="0"/>
              <a:t>757-203-3656</a:t>
            </a:r>
          </a:p>
          <a:p>
            <a:pPr marL="0" indent="0" algn="ctr">
              <a:buNone/>
            </a:pPr>
            <a:r>
              <a:rPr lang="en-US" sz="1000" dirty="0" smtClean="0"/>
              <a:t>NAVAL INFORMATION FORCES</a:t>
            </a:r>
          </a:p>
          <a:p>
            <a:pPr marL="0" indent="0" algn="ctr">
              <a:buNone/>
            </a:pPr>
            <a:r>
              <a:rPr lang="en-US" sz="1000" dirty="0" smtClean="0"/>
              <a:t>ATTN: NAVAL OPSEC SUPPORT TEAM</a:t>
            </a:r>
          </a:p>
          <a:p>
            <a:pPr marL="0" indent="0" algn="ctr">
              <a:buNone/>
            </a:pPr>
            <a:r>
              <a:rPr lang="en-US" sz="1000" dirty="0" smtClean="0"/>
              <a:t>115 LAKE VIEW PARKWAY</a:t>
            </a:r>
          </a:p>
          <a:p>
            <a:pPr marL="0" indent="0" algn="ctr">
              <a:buNone/>
            </a:pPr>
            <a:r>
              <a:rPr lang="en-US" sz="1000" dirty="0" smtClean="0"/>
              <a:t>SUFFOLK, VIRGINIA 23435</a:t>
            </a:r>
            <a:endParaRPr lang="en-US" sz="1000" dirty="0"/>
          </a:p>
        </p:txBody>
      </p:sp>
      <p:sp>
        <p:nvSpPr>
          <p:cNvPr id="19" name="Content Placeholder 3"/>
          <p:cNvSpPr txBox="1">
            <a:spLocks/>
          </p:cNvSpPr>
          <p:nvPr/>
        </p:nvSpPr>
        <p:spPr bwMode="auto">
          <a:xfrm>
            <a:off x="203847" y="4038974"/>
            <a:ext cx="3148953" cy="1441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sz="2800"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2400" b="1">
                <a:solidFill>
                  <a:schemeClr val="tx1"/>
                </a:solidFill>
                <a:latin typeface="+mn-lt"/>
                <a:cs typeface="+mn-cs"/>
              </a:defRPr>
            </a:lvl2pPr>
            <a:lvl3pPr marL="1143000" indent="-228600" algn="l" rtl="0" eaLnBrk="0" fontAlgn="base" hangingPunct="0">
              <a:spcBef>
                <a:spcPct val="20000"/>
              </a:spcBef>
              <a:spcAft>
                <a:spcPct val="0"/>
              </a:spcAft>
              <a:buChar char="•"/>
              <a:defRPr sz="2000" b="1">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lgn="ctr">
              <a:buFontTx/>
              <a:buNone/>
            </a:pPr>
            <a:r>
              <a:rPr lang="en-US" sz="1000" kern="0" dirty="0" smtClean="0"/>
              <a:t>Your Command OPSEC Program Manager information here.</a:t>
            </a:r>
          </a:p>
        </p:txBody>
      </p:sp>
      <p:sp>
        <p:nvSpPr>
          <p:cNvPr id="4" name="TextBox 3"/>
          <p:cNvSpPr txBox="1"/>
          <p:nvPr/>
        </p:nvSpPr>
        <p:spPr>
          <a:xfrm>
            <a:off x="931181" y="2526792"/>
            <a:ext cx="1781540" cy="954107"/>
          </a:xfrm>
          <a:prstGeom prst="rect">
            <a:avLst/>
          </a:prstGeom>
          <a:noFill/>
        </p:spPr>
        <p:txBody>
          <a:bodyPr wrap="square" rtlCol="0">
            <a:spAutoFit/>
          </a:bodyPr>
          <a:lstStyle/>
          <a:p>
            <a:pPr algn="ctr"/>
            <a:r>
              <a:rPr lang="en-US" dirty="0" smtClean="0"/>
              <a:t>Your Logo here</a:t>
            </a:r>
            <a:endParaRPr lang="en-US" dirty="0"/>
          </a:p>
        </p:txBody>
      </p:sp>
    </p:spTree>
    <p:extLst>
      <p:ext uri="{BB962C8B-B14F-4D97-AF65-F5344CB8AC3E}">
        <p14:creationId xmlns:p14="http://schemas.microsoft.com/office/powerpoint/2010/main" val="354711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National Security Presidential Memorandum (NSPM-28</a:t>
            </a:r>
            <a:r>
              <a:rPr lang="en-US" dirty="0" smtClean="0"/>
              <a:t>), </a:t>
            </a:r>
            <a:r>
              <a:rPr lang="en-US" dirty="0"/>
              <a:t>13 January 2021</a:t>
            </a:r>
          </a:p>
          <a:p>
            <a:pPr marL="225425" indent="-225425">
              <a:buNone/>
            </a:pPr>
            <a:r>
              <a:rPr lang="en-US" dirty="0" smtClean="0"/>
              <a:t>	National </a:t>
            </a:r>
            <a:r>
              <a:rPr lang="en-US" dirty="0"/>
              <a:t>Operations Security </a:t>
            </a:r>
            <a:r>
              <a:rPr lang="en-US" dirty="0" smtClean="0"/>
              <a:t>Program </a:t>
            </a:r>
          </a:p>
          <a:p>
            <a:r>
              <a:rPr lang="en-US" dirty="0" smtClean="0"/>
              <a:t>Department </a:t>
            </a:r>
            <a:r>
              <a:rPr lang="en-US" dirty="0"/>
              <a:t>of Defense Instruction (</a:t>
            </a:r>
            <a:r>
              <a:rPr lang="en-US" dirty="0" err="1"/>
              <a:t>DoDI</a:t>
            </a:r>
            <a:r>
              <a:rPr lang="en-US" dirty="0"/>
              <a:t>) 8170.01, 2 January 2019, Online Information Management and Electronic </a:t>
            </a:r>
            <a:r>
              <a:rPr lang="en-US" dirty="0" smtClean="0"/>
              <a:t>Messaging</a:t>
            </a:r>
          </a:p>
          <a:p>
            <a:r>
              <a:rPr lang="en-US" dirty="0" smtClean="0"/>
              <a:t>SECNAVINST </a:t>
            </a:r>
            <a:r>
              <a:rPr lang="en-US" dirty="0"/>
              <a:t>3070.2A, 9 May 2019, Operations Security</a:t>
            </a:r>
          </a:p>
          <a:p>
            <a:pPr marL="0" indent="0">
              <a:buNone/>
            </a:pPr>
            <a:endParaRPr lang="en-US" dirty="0"/>
          </a:p>
        </p:txBody>
      </p:sp>
      <p:sp>
        <p:nvSpPr>
          <p:cNvPr id="3" name="Title 2"/>
          <p:cNvSpPr>
            <a:spLocks noGrp="1"/>
          </p:cNvSpPr>
          <p:nvPr>
            <p:ph type="title"/>
          </p:nvPr>
        </p:nvSpPr>
        <p:spPr>
          <a:xfrm>
            <a:off x="1562100" y="0"/>
            <a:ext cx="6024563" cy="1066800"/>
          </a:xfrm>
        </p:spPr>
        <p:txBody>
          <a:bodyPr/>
          <a:lstStyle/>
          <a:p>
            <a:r>
              <a:rPr lang="en-US" dirty="0" smtClean="0"/>
              <a:t>References</a:t>
            </a:r>
            <a:endParaRPr lang="en-US" dirty="0"/>
          </a:p>
        </p:txBody>
      </p:sp>
    </p:spTree>
    <p:extLst>
      <p:ext uri="{BB962C8B-B14F-4D97-AF65-F5344CB8AC3E}">
        <p14:creationId xmlns:p14="http://schemas.microsoft.com/office/powerpoint/2010/main" val="417999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31775" y="1371600"/>
            <a:ext cx="5559425" cy="5029200"/>
          </a:xfrm>
        </p:spPr>
        <p:txBody>
          <a:bodyPr/>
          <a:lstStyle/>
          <a:p>
            <a:r>
              <a:rPr lang="en-US" dirty="0" smtClean="0"/>
              <a:t>The OPSEC cycle</a:t>
            </a:r>
            <a:endParaRPr lang="en-US" sz="1800" dirty="0"/>
          </a:p>
          <a:p>
            <a:pPr lvl="1"/>
            <a:r>
              <a:rPr lang="en-US" sz="1600" dirty="0"/>
              <a:t>Identifies, controls and protects sensitive, critical </a:t>
            </a:r>
            <a:r>
              <a:rPr lang="en-US" sz="2000" dirty="0"/>
              <a:t>unclassified</a:t>
            </a:r>
            <a:r>
              <a:rPr lang="en-US" sz="1600" dirty="0"/>
              <a:t> information and indicators about a mission, operation or activity</a:t>
            </a:r>
          </a:p>
          <a:p>
            <a:pPr lvl="1"/>
            <a:r>
              <a:rPr lang="en-US" sz="1600" dirty="0"/>
              <a:t>Assesses potential threats, vulnerabilities and risk</a:t>
            </a:r>
          </a:p>
          <a:p>
            <a:pPr lvl="1"/>
            <a:r>
              <a:rPr lang="en-US" sz="1600" dirty="0"/>
              <a:t>Utilizes countermeasures to mitigate an adversary's </a:t>
            </a:r>
            <a:r>
              <a:rPr lang="en-US" sz="1600" dirty="0" smtClean="0"/>
              <a:t>collection </a:t>
            </a:r>
            <a:r>
              <a:rPr lang="en-US" dirty="0" smtClean="0"/>
              <a:t>capabilities</a:t>
            </a:r>
            <a:r>
              <a:rPr lang="en-US" sz="1600" dirty="0" smtClean="0"/>
              <a:t> </a:t>
            </a:r>
            <a:r>
              <a:rPr lang="en-US" sz="1600" dirty="0"/>
              <a:t>against a friendly </a:t>
            </a:r>
            <a:r>
              <a:rPr lang="en-US" sz="1600" dirty="0" smtClean="0"/>
              <a:t>operation and periodically assesses friendly OPSEC effectiveness</a:t>
            </a:r>
            <a:endParaRPr lang="en-US" sz="1600" dirty="0"/>
          </a:p>
          <a:p>
            <a:pPr marL="457200" lvl="1" indent="0">
              <a:buNone/>
            </a:pPr>
            <a:endParaRPr lang="en-US" sz="1400" dirty="0"/>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lang="en-US" sz="1800" dirty="0">
                <a:solidFill>
                  <a:srgbClr val="000082"/>
                </a:solidFill>
              </a:rPr>
              <a:t>Reduces the risk of our adversaries exploiting our vulnerabilities and obtaining our critical information</a:t>
            </a:r>
            <a:endParaRPr kumimoji="0" lang="en-US" sz="1800" b="1" i="0" u="none" strike="noStrike" kern="0" cap="none" spc="0" normalizeH="0" baseline="0" noProof="0" dirty="0">
              <a:ln>
                <a:noFill/>
              </a:ln>
              <a:solidFill>
                <a:srgbClr val="000082"/>
              </a:solidFill>
              <a:effectLst/>
              <a:uLnTx/>
              <a:uFillTx/>
            </a:endParaRPr>
          </a:p>
          <a:p>
            <a:pPr marL="457200" lvl="1" indent="0">
              <a:buNone/>
            </a:pPr>
            <a:endParaRPr lang="en-US" sz="1400" dirty="0"/>
          </a:p>
          <a:p>
            <a:pPr marL="457200" lvl="1" indent="0">
              <a:buNone/>
            </a:pPr>
            <a:endParaRPr lang="en-US" sz="1400" dirty="0"/>
          </a:p>
          <a:p>
            <a:endParaRPr lang="en-US" sz="1600" dirty="0"/>
          </a:p>
        </p:txBody>
      </p:sp>
      <p:sp>
        <p:nvSpPr>
          <p:cNvPr id="10" name="Title 9"/>
          <p:cNvSpPr>
            <a:spLocks noGrp="1"/>
          </p:cNvSpPr>
          <p:nvPr>
            <p:ph type="title"/>
          </p:nvPr>
        </p:nvSpPr>
        <p:spPr>
          <a:xfrm>
            <a:off x="1562100" y="0"/>
            <a:ext cx="6024563" cy="1066800"/>
          </a:xfrm>
        </p:spPr>
        <p:txBody>
          <a:bodyPr/>
          <a:lstStyle/>
          <a:p>
            <a:r>
              <a:rPr lang="en-US" dirty="0" smtClean="0"/>
              <a:t>Operations </a:t>
            </a:r>
            <a:r>
              <a:rPr lang="en-US" dirty="0"/>
              <a:t>Security (OPSEC</a:t>
            </a:r>
            <a:r>
              <a:rPr lang="en-US"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057400"/>
            <a:ext cx="2810033" cy="2626255"/>
          </a:xfrm>
          <a:prstGeom prst="rect">
            <a:avLst/>
          </a:prstGeom>
        </p:spPr>
      </p:pic>
    </p:spTree>
    <p:extLst>
      <p:ext uri="{BB962C8B-B14F-4D97-AF65-F5344CB8AC3E}">
        <p14:creationId xmlns:p14="http://schemas.microsoft.com/office/powerpoint/2010/main" val="36719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Wireless communication is simply:</a:t>
            </a:r>
          </a:p>
          <a:p>
            <a:pPr lvl="1"/>
            <a:r>
              <a:rPr lang="en-US" dirty="0" smtClean="0"/>
              <a:t>The transfer of information between two devices that are not connected by an electrical conductor</a:t>
            </a:r>
          </a:p>
          <a:p>
            <a:pPr lvl="1"/>
            <a:r>
              <a:rPr lang="en-US" dirty="0" smtClean="0"/>
              <a:t>Generally, via a radio frequency signal upon which data is transmitted or received</a:t>
            </a:r>
          </a:p>
          <a:p>
            <a:pPr lvl="1"/>
            <a:endParaRPr lang="en-US" dirty="0"/>
          </a:p>
        </p:txBody>
      </p:sp>
      <p:sp>
        <p:nvSpPr>
          <p:cNvPr id="2" name="Title 1"/>
          <p:cNvSpPr>
            <a:spLocks noGrp="1"/>
          </p:cNvSpPr>
          <p:nvPr>
            <p:ph type="title"/>
          </p:nvPr>
        </p:nvSpPr>
        <p:spPr>
          <a:xfrm>
            <a:off x="1562100" y="-1"/>
            <a:ext cx="6024563" cy="1095439"/>
          </a:xfrm>
        </p:spPr>
        <p:txBody>
          <a:bodyPr/>
          <a:lstStyle/>
          <a:p>
            <a:r>
              <a:rPr lang="en-US" dirty="0" smtClean="0"/>
              <a:t>What is Wireless Communication?</a:t>
            </a:r>
            <a:endParaRPr lang="en-US" dirty="0"/>
          </a:p>
        </p:txBody>
      </p:sp>
      <p:pic>
        <p:nvPicPr>
          <p:cNvPr id="5" name="Content Placeholder 4"/>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3505200" y="2895600"/>
            <a:ext cx="2162175" cy="1390650"/>
          </a:xfr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3600" y="2743200"/>
            <a:ext cx="2190750" cy="17526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3486432"/>
            <a:ext cx="1714500" cy="228600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62400" y="4724400"/>
            <a:ext cx="2294650" cy="1400239"/>
          </a:xfrm>
          <a:prstGeom prst="rect">
            <a:avLst/>
          </a:prstGeom>
        </p:spPr>
      </p:pic>
    </p:spTree>
    <p:extLst>
      <p:ext uri="{BB962C8B-B14F-4D97-AF65-F5344CB8AC3E}">
        <p14:creationId xmlns:p14="http://schemas.microsoft.com/office/powerpoint/2010/main" val="354607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smtClean="0"/>
              <a:t>Yes. But according to </a:t>
            </a:r>
            <a:r>
              <a:rPr lang="en-US" dirty="0" err="1" smtClean="0"/>
              <a:t>DoDD</a:t>
            </a:r>
            <a:r>
              <a:rPr lang="en-US" dirty="0" smtClean="0"/>
              <a:t> </a:t>
            </a:r>
            <a:r>
              <a:rPr lang="en-US" dirty="0" smtClean="0"/>
              <a:t>8100.02….</a:t>
            </a:r>
            <a:endParaRPr lang="en-US" dirty="0" smtClean="0"/>
          </a:p>
          <a:p>
            <a:pPr lvl="1"/>
            <a:r>
              <a:rPr lang="en-US" dirty="0" smtClean="0"/>
              <a:t>Wireless devices shall not be used for storing, processing, or transmitting classified information without explicit written approval of the cognizant Designated Approving Authority (</a:t>
            </a:r>
            <a:r>
              <a:rPr lang="en-US" dirty="0" err="1" smtClean="0"/>
              <a:t>DAA</a:t>
            </a:r>
            <a:r>
              <a:rPr lang="en-US" dirty="0" smtClean="0"/>
              <a:t>)</a:t>
            </a:r>
          </a:p>
          <a:p>
            <a:pPr lvl="1"/>
            <a:r>
              <a:rPr lang="en-US" dirty="0" smtClean="0"/>
              <a:t>Cellular/PCS and/or other </a:t>
            </a:r>
            <a:r>
              <a:rPr lang="en-US" dirty="0" err="1" smtClean="0"/>
              <a:t>RF</a:t>
            </a:r>
            <a:r>
              <a:rPr lang="en-US" dirty="0" smtClean="0"/>
              <a:t> or Infrared (IR) wireless devices shall not be allowed into an area where classified information is discussed or processed without written approval from the </a:t>
            </a:r>
            <a:r>
              <a:rPr lang="en-US" dirty="0" err="1" smtClean="0"/>
              <a:t>DAA</a:t>
            </a:r>
            <a:r>
              <a:rPr lang="en-US" dirty="0" smtClean="0"/>
              <a:t> in consultation with the Cognizant Security Authority (CSA) Certified TEMPEST Technical Authority (</a:t>
            </a:r>
            <a:r>
              <a:rPr lang="en-US" dirty="0" err="1" smtClean="0"/>
              <a:t>CTTA</a:t>
            </a:r>
            <a:r>
              <a:rPr lang="en-US" dirty="0" smtClean="0"/>
              <a:t>)</a:t>
            </a:r>
          </a:p>
          <a:p>
            <a:pPr lvl="1"/>
            <a:r>
              <a:rPr lang="en-US" dirty="0" smtClean="0"/>
              <a:t>Wireless technologies/devices used for storing, processing, and/or transmitting information shall not be operated in areas where classified information is electronically stored, processed, or transmitted unless approved by the </a:t>
            </a:r>
            <a:r>
              <a:rPr lang="en-US" dirty="0" err="1" smtClean="0"/>
              <a:t>DAA</a:t>
            </a:r>
            <a:endParaRPr lang="en-US" dirty="0" smtClean="0"/>
          </a:p>
          <a:p>
            <a:endParaRPr lang="en-US" dirty="0" smtClean="0"/>
          </a:p>
          <a:p>
            <a:r>
              <a:rPr lang="en-US" dirty="0" smtClean="0"/>
              <a:t>Essentially: You cannot operate a wireless device on a DoD network or in a classified area without prior consent of the DAA for the Navy</a:t>
            </a:r>
          </a:p>
        </p:txBody>
      </p:sp>
      <p:sp>
        <p:nvSpPr>
          <p:cNvPr id="7" name="Title 6"/>
          <p:cNvSpPr>
            <a:spLocks noGrp="1"/>
          </p:cNvSpPr>
          <p:nvPr>
            <p:ph type="title"/>
          </p:nvPr>
        </p:nvSpPr>
        <p:spPr>
          <a:xfrm>
            <a:off x="1562100" y="0"/>
            <a:ext cx="6024563" cy="1066800"/>
          </a:xfrm>
        </p:spPr>
        <p:txBody>
          <a:bodyPr/>
          <a:lstStyle/>
          <a:p>
            <a:r>
              <a:rPr lang="en-US" dirty="0" smtClean="0"/>
              <a:t>Can We Use Wireless Devices?</a:t>
            </a:r>
            <a:endParaRPr lang="en-US" dirty="0"/>
          </a:p>
        </p:txBody>
      </p:sp>
    </p:spTree>
    <p:extLst>
      <p:ext uri="{BB962C8B-B14F-4D97-AF65-F5344CB8AC3E}">
        <p14:creationId xmlns:p14="http://schemas.microsoft.com/office/powerpoint/2010/main" val="3418114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blip>
          <a:stretch>
            <a:fillRect/>
          </a:stretch>
        </p:blipFill>
        <p:spPr>
          <a:xfrm>
            <a:off x="2857500" y="1900237"/>
            <a:ext cx="3433763" cy="3433763"/>
          </a:xfrm>
          <a:prstGeom prst="rect">
            <a:avLst/>
          </a:prstGeom>
        </p:spPr>
      </p:pic>
      <p:sp>
        <p:nvSpPr>
          <p:cNvPr id="3" name="Content Placeholder 2"/>
          <p:cNvSpPr>
            <a:spLocks noGrp="1"/>
          </p:cNvSpPr>
          <p:nvPr>
            <p:ph idx="1"/>
          </p:nvPr>
        </p:nvSpPr>
        <p:spPr>
          <a:xfrm>
            <a:off x="671852" y="3124200"/>
            <a:ext cx="7805057" cy="738673"/>
          </a:xfrm>
        </p:spPr>
        <p:txBody>
          <a:bodyPr/>
          <a:lstStyle/>
          <a:p>
            <a:pPr marL="0" indent="0" algn="ctr">
              <a:buNone/>
            </a:pPr>
            <a:r>
              <a:rPr lang="en-US" sz="2800" dirty="0" smtClean="0"/>
              <a:t>Wireless devices are inherently not secure</a:t>
            </a:r>
            <a:endParaRPr lang="en-US" sz="2800" dirty="0"/>
          </a:p>
        </p:txBody>
      </p:sp>
      <p:sp>
        <p:nvSpPr>
          <p:cNvPr id="2" name="Title 1"/>
          <p:cNvSpPr>
            <a:spLocks noGrp="1"/>
          </p:cNvSpPr>
          <p:nvPr>
            <p:ph type="title"/>
          </p:nvPr>
        </p:nvSpPr>
        <p:spPr>
          <a:xfrm>
            <a:off x="1183104" y="0"/>
            <a:ext cx="6781800" cy="1066800"/>
          </a:xfrm>
        </p:spPr>
        <p:txBody>
          <a:bodyPr/>
          <a:lstStyle/>
          <a:p>
            <a:r>
              <a:rPr lang="en-US" dirty="0" smtClean="0"/>
              <a:t>Why Can’t We Use Wireless Devices?</a:t>
            </a:r>
            <a:endParaRPr lang="en-US" dirty="0"/>
          </a:p>
        </p:txBody>
      </p:sp>
    </p:spTree>
    <p:extLst>
      <p:ext uri="{BB962C8B-B14F-4D97-AF65-F5344CB8AC3E}">
        <p14:creationId xmlns:p14="http://schemas.microsoft.com/office/powerpoint/2010/main" val="3760209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524000"/>
            <a:ext cx="8683625" cy="4876800"/>
          </a:xfrm>
        </p:spPr>
        <p:txBody>
          <a:bodyPr/>
          <a:lstStyle/>
          <a:p>
            <a:r>
              <a:rPr lang="en-US" dirty="0" smtClean="0"/>
              <a:t>Smartphones are some of the most popular and intrusive wireless devices</a:t>
            </a:r>
            <a:endParaRPr lang="en-US" dirty="0"/>
          </a:p>
        </p:txBody>
      </p:sp>
      <p:sp>
        <p:nvSpPr>
          <p:cNvPr id="2" name="Title 1"/>
          <p:cNvSpPr>
            <a:spLocks noGrp="1"/>
          </p:cNvSpPr>
          <p:nvPr>
            <p:ph type="title"/>
          </p:nvPr>
        </p:nvSpPr>
        <p:spPr>
          <a:xfrm>
            <a:off x="1562100" y="0"/>
            <a:ext cx="6024563" cy="1066800"/>
          </a:xfrm>
        </p:spPr>
        <p:txBody>
          <a:bodyPr/>
          <a:lstStyle/>
          <a:p>
            <a:r>
              <a:rPr lang="en-US" dirty="0" smtClean="0"/>
              <a:t>Smartphones</a:t>
            </a:r>
            <a:endParaRPr lang="en-US" dirty="0"/>
          </a:p>
        </p:txBody>
      </p:sp>
      <p:pic>
        <p:nvPicPr>
          <p:cNvPr id="4" name="Picture 3"/>
          <p:cNvPicPr>
            <a:picLocks noChangeAspect="1"/>
          </p:cNvPicPr>
          <p:nvPr/>
        </p:nvPicPr>
        <p:blipFill>
          <a:blip r:embed="rId3"/>
          <a:stretch>
            <a:fillRect/>
          </a:stretch>
        </p:blipFill>
        <p:spPr>
          <a:xfrm>
            <a:off x="1952625" y="2466975"/>
            <a:ext cx="5238750" cy="2943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294042" y="1398465"/>
            <a:ext cx="8575431" cy="5002335"/>
          </a:xfrm>
          <a:prstGeom prst="rect">
            <a:avLst/>
          </a:prstGeom>
          <a:noFill/>
          <a:ln w="9525">
            <a:noFill/>
            <a:miter lim="800000"/>
            <a:headEnd/>
            <a:tailEnd/>
          </a:ln>
        </p:spPr>
      </p:pic>
      <p:grpSp>
        <p:nvGrpSpPr>
          <p:cNvPr id="3" name="Group 2"/>
          <p:cNvGrpSpPr/>
          <p:nvPr/>
        </p:nvGrpSpPr>
        <p:grpSpPr>
          <a:xfrm>
            <a:off x="1508586" y="2042886"/>
            <a:ext cx="6584859" cy="3314423"/>
            <a:chOff x="1508586" y="2042886"/>
            <a:chExt cx="6584859" cy="3314423"/>
          </a:xfrm>
        </p:grpSpPr>
        <p:sp>
          <p:nvSpPr>
            <p:cNvPr id="5" name="Oval 4"/>
            <p:cNvSpPr/>
            <p:nvPr/>
          </p:nvSpPr>
          <p:spPr>
            <a:xfrm>
              <a:off x="2118554" y="2397563"/>
              <a:ext cx="833741" cy="22365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08586" y="3171143"/>
              <a:ext cx="833741" cy="22365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46181" y="5119458"/>
              <a:ext cx="640644" cy="23785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739391" y="2042886"/>
              <a:ext cx="606357" cy="2520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28366" y="2791508"/>
              <a:ext cx="833741" cy="22365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404072" y="3690786"/>
              <a:ext cx="689373" cy="1917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562100" y="0"/>
            <a:ext cx="6024563" cy="1066800"/>
          </a:xfrm>
        </p:spPr>
        <p:txBody>
          <a:bodyPr/>
          <a:lstStyle/>
          <a:p>
            <a:r>
              <a:rPr lang="en-US" dirty="0" smtClean="0"/>
              <a:t>More Than Just a Phone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34518</TotalTime>
  <Words>2655</Words>
  <Application>Microsoft Office PowerPoint</Application>
  <PresentationFormat>On-screen Show (4:3)</PresentationFormat>
  <Paragraphs>375</Paragraphs>
  <Slides>29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Open Sans</vt:lpstr>
      <vt:lpstr>Stencil</vt:lpstr>
      <vt:lpstr>Times New Roman</vt:lpstr>
      <vt:lpstr>1_Default Design</vt:lpstr>
      <vt:lpstr>OPSEC and Wireless Communications DD MMM YY</vt:lpstr>
      <vt:lpstr>Overview</vt:lpstr>
      <vt:lpstr>References</vt:lpstr>
      <vt:lpstr>Operations Security (OPSEC)</vt:lpstr>
      <vt:lpstr>What is Wireless Communication?</vt:lpstr>
      <vt:lpstr>Can We Use Wireless Devices?</vt:lpstr>
      <vt:lpstr>Why Can’t We Use Wireless Devices?</vt:lpstr>
      <vt:lpstr>Smartphones</vt:lpstr>
      <vt:lpstr>More Than Just a Phone</vt:lpstr>
      <vt:lpstr>What Are We Really Doing?</vt:lpstr>
      <vt:lpstr>Talking</vt:lpstr>
      <vt:lpstr>Who’s Talking</vt:lpstr>
      <vt:lpstr>Other Smartphone Capabilities</vt:lpstr>
      <vt:lpstr>Mobile Stats</vt:lpstr>
      <vt:lpstr>US Leading Mobile phone Activities - June 2018 </vt:lpstr>
      <vt:lpstr>FBI Insight</vt:lpstr>
      <vt:lpstr>An App for That</vt:lpstr>
      <vt:lpstr>Vulnerabilities</vt:lpstr>
      <vt:lpstr>WiFi</vt:lpstr>
      <vt:lpstr>WiFi Cont’d</vt:lpstr>
      <vt:lpstr>Landline vs. Wireless</vt:lpstr>
      <vt:lpstr>Value</vt:lpstr>
      <vt:lpstr>Tradeoff</vt:lpstr>
      <vt:lpstr>Security Risk</vt:lpstr>
      <vt:lpstr>Navy Networks</vt:lpstr>
      <vt:lpstr>Recommendations</vt:lpstr>
      <vt:lpstr>Don’t Be the One</vt:lpstr>
      <vt:lpstr>Summary</vt:lpstr>
      <vt:lpstr>Contact Information</vt:lpstr>
    </vt:vector>
  </TitlesOfParts>
  <Company>Web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rscarey</dc:creator>
  <cp:lastModifiedBy>Farnsworth, Daniel A LTJG USN NAVIFOR SUFFOLK VA (USA)</cp:lastModifiedBy>
  <cp:revision>1512</cp:revision>
  <dcterms:created xsi:type="dcterms:W3CDTF">2011-12-13T15:12:36Z</dcterms:created>
  <dcterms:modified xsi:type="dcterms:W3CDTF">2023-05-10T18:30:06Z</dcterms:modified>
</cp:coreProperties>
</file>